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Lst>
  <p:sldSz cy="5143500" cx="9144000"/>
  <p:notesSz cx="6858000" cy="9144000"/>
  <p:embeddedFontLst>
    <p:embeddedFont>
      <p:font typeface="Economica"/>
      <p:regular r:id="rId122"/>
      <p:bold r:id="rId123"/>
      <p:italic r:id="rId124"/>
      <p:boldItalic r:id="rId125"/>
    </p:embeddedFont>
    <p:embeddedFont>
      <p:font typeface="Open Sans"/>
      <p:regular r:id="rId126"/>
      <p:bold r:id="rId127"/>
      <p:italic r:id="rId128"/>
      <p:boldItalic r:id="rId1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4C96673-1B67-4A3D-9D4F-ADB9D5EE2DF8}">
  <a:tblStyle styleId="{54C96673-1B67-4A3D-9D4F-ADB9D5EE2D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OpenSans-boldItalic.fntdata"/><Relationship Id="rId128" Type="http://schemas.openxmlformats.org/officeDocument/2006/relationships/font" Target="fonts/OpenSans-italic.fntdata"/><Relationship Id="rId127" Type="http://schemas.openxmlformats.org/officeDocument/2006/relationships/font" Target="fonts/OpenSans-bold.fntdata"/><Relationship Id="rId126" Type="http://schemas.openxmlformats.org/officeDocument/2006/relationships/font" Target="fonts/OpenSans-regular.fntdata"/><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Economica-boldItalic.fntdata"/><Relationship Id="rId29" Type="http://schemas.openxmlformats.org/officeDocument/2006/relationships/slide" Target="slides/slide22.xml"/><Relationship Id="rId124" Type="http://schemas.openxmlformats.org/officeDocument/2006/relationships/font" Target="fonts/Economica-italic.fntdata"/><Relationship Id="rId123" Type="http://schemas.openxmlformats.org/officeDocument/2006/relationships/font" Target="fonts/Economica-bold.fntdata"/><Relationship Id="rId122" Type="http://schemas.openxmlformats.org/officeDocument/2006/relationships/font" Target="fonts/Economica-regular.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28d72197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28d72197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8d72197f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8d72197f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[12] C. Chugh, ”Acute Ischemic Stroke: Management Approach” Indian Journal of Critical Care Medicine, vol. 23, pp. S140–S146, 2019.</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25c2ae5109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25c2ae5109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25c2ae5109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25c2ae5109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 </a:t>
            </a:r>
            <a:r>
              <a:rPr lang="id"/>
              <a:t>2 model overfitting: model kedua (learning rate 0.01, hidden layer 4, epoch 10, dan activation function tanh) dan ketiga (learning rate 0.01, hidden layer 4, epoch 10, dan activation function relu)</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-hidden layer 4 masih terlalu besar untuk kasus prediksi penyakit stroke.</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25c2ae5109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25c2ae5109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25c2ae5109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25c2ae5109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Hal ini dikarenakan baik epoch 10 maupun epoch 100, mendapat akurasi yang tinggi dan rendah, sehingga tidak ada pola khusus dari epoch untuk menentukan epoch mana yang paling cocok untuk prediksi penyakit stroke.</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25c2ae5109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125c2ae5109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25c2ae5109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25c2ae5109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25c2ae5109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25c2ae5109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25c2ae5109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25c2ae5109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25c2ae5109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25c2ae5109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25c2ae5109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25c2ae5109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8d72197f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28d72197f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[13] A. K. Boehme, C. Esenwa, and M. S.V. Elkind, ”Stroke Risk Factors, Genetics, and Prevention” Circulation Research, vol. 120, no. 3 pp.472-495, 2017.</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25c2ae5109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125c2ae5109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tanh -&gt; -1 sampai 1</a:t>
            </a:r>
            <a:endParaRPr/>
          </a:p>
          <a:p>
            <a:pPr indent="0" lvl="0" marL="0" rtl="0" algn="l">
              <a:spcBef>
                <a:spcPts val="0"/>
              </a:spcBef>
              <a:spcAft>
                <a:spcPts val="0"/>
              </a:spcAft>
              <a:buNone/>
            </a:pPr>
            <a:r>
              <a:rPr lang="id"/>
              <a:t>relu -&gt; 0 sampai max</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mungkin…</a:t>
            </a:r>
            <a:endParaRPr/>
          </a:p>
          <a:p>
            <a:pPr indent="0" lvl="0" marL="0" rtl="0" algn="l">
              <a:spcBef>
                <a:spcPts val="0"/>
              </a:spcBef>
              <a:spcAft>
                <a:spcPts val="0"/>
              </a:spcAft>
              <a:buNone/>
            </a:pPr>
            <a:r>
              <a:rPr lang="id"/>
              <a:t>kalau relu, dia bisa menjangkau angka lebih besar, jadi cocok utk HL besar</a:t>
            </a:r>
            <a:endParaRPr/>
          </a:p>
          <a:p>
            <a:pPr indent="0" lvl="0" marL="0" rtl="0" algn="l">
              <a:spcBef>
                <a:spcPts val="0"/>
              </a:spcBef>
              <a:spcAft>
                <a:spcPts val="0"/>
              </a:spcAft>
              <a:buNone/>
            </a:pPr>
            <a:r>
              <a:rPr lang="id"/>
              <a:t>Kalau udh didropout, angkanya jadi kecil, jadi lebih cocok pakai tanh</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25c2ae5109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125c2ae5109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25c2ae5109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125c2ae5109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25c2ae5109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125c2ae5109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25c2ae5109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25c2ae5109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8d72197f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28d72197f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Neural network adalah sebuah arsitektur yang cara kerjanya terinspirasi dari cara kerja otak. Otak terdiri dari kumpulan neuron yang saling terhubung. Setiap neuron menerima input dari output neuron lain dan kemudian melakukan perhitungan. || Neural network terdiri dari kumpulan perceptron [15]. Perceptron adalah bagian terkecil dari arsitektur neural network [15]</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id" sz="1200">
                <a:solidFill>
                  <a:schemeClr val="dk1"/>
                </a:solidFill>
              </a:rPr>
              <a:t>•Terdiri dari </a:t>
            </a:r>
            <a:r>
              <a:rPr b="1" lang="id" sz="1200">
                <a:solidFill>
                  <a:schemeClr val="dk1"/>
                </a:solidFill>
              </a:rPr>
              <a:t>1 input layer ; 2 hidden layer ; 1 output layer</a:t>
            </a:r>
            <a:endParaRPr b="1" sz="1200">
              <a:solidFill>
                <a:schemeClr val="dk1"/>
              </a:solidFill>
            </a:endParaRPr>
          </a:p>
          <a:p>
            <a:pPr indent="0" lvl="0" marL="0" rtl="0" algn="l">
              <a:lnSpc>
                <a:spcPct val="115000"/>
              </a:lnSpc>
              <a:spcBef>
                <a:spcPts val="0"/>
              </a:spcBef>
              <a:spcAft>
                <a:spcPts val="0"/>
              </a:spcAft>
              <a:buNone/>
            </a:pPr>
            <a:r>
              <a:rPr lang="id">
                <a:solidFill>
                  <a:schemeClr val="dk1"/>
                </a:solidFill>
              </a:rPr>
              <a:t>•Jumlah neuron dan hidden layer yang terlalu banyak bisa menyebabkan terjadinya </a:t>
            </a:r>
            <a:r>
              <a:rPr b="1" lang="id">
                <a:solidFill>
                  <a:schemeClr val="dk1"/>
                </a:solidFill>
              </a:rPr>
              <a:t>overfitting</a:t>
            </a:r>
            <a:endParaRPr b="1">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8d72197f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28d72197f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d">
                <a:solidFill>
                  <a:schemeClr val="dk1"/>
                </a:solidFill>
              </a:rPr>
              <a:t>Dalam NN, terdapat 3 elemen dasar:</a:t>
            </a:r>
            <a:endParaRPr>
              <a:solidFill>
                <a:schemeClr val="dk1"/>
              </a:solidFill>
            </a:endParaRPr>
          </a:p>
          <a:p>
            <a:pPr indent="-298450" lvl="0" marL="457200" rtl="0" algn="l">
              <a:spcBef>
                <a:spcPts val="0"/>
              </a:spcBef>
              <a:spcAft>
                <a:spcPts val="0"/>
              </a:spcAft>
              <a:buClr>
                <a:schemeClr val="dk1"/>
              </a:buClr>
              <a:buSzPts val="1100"/>
              <a:buAutoNum type="arabicPeriod"/>
            </a:pPr>
            <a:r>
              <a:rPr lang="id">
                <a:solidFill>
                  <a:schemeClr val="dk1"/>
                </a:solidFill>
              </a:rPr>
              <a:t>Kumpulan sinapsis yang masing-masing memiliki weight. Sinyal input x j pada sinapsis j yang terhubung dengan neuron k, akan dikalikan dengan sinapsis weight wk j .</a:t>
            </a:r>
            <a:endParaRPr>
              <a:solidFill>
                <a:schemeClr val="dk1"/>
              </a:solidFill>
            </a:endParaRPr>
          </a:p>
          <a:p>
            <a:pPr indent="-298450" lvl="0" marL="457200" rtl="0" algn="l">
              <a:spcBef>
                <a:spcPts val="0"/>
              </a:spcBef>
              <a:spcAft>
                <a:spcPts val="0"/>
              </a:spcAft>
              <a:buClr>
                <a:schemeClr val="dk1"/>
              </a:buClr>
              <a:buSzPts val="1100"/>
              <a:buAutoNum type="arabicPeriod"/>
            </a:pPr>
            <a:r>
              <a:rPr lang="id">
                <a:solidFill>
                  <a:schemeClr val="dk1"/>
                </a:solidFill>
              </a:rPr>
              <a:t>Penjumlahan yang menjumlahkan sinyal input, dengan weight masing-masing sinapsis neuron, disebut linear combiner.</a:t>
            </a:r>
            <a:endParaRPr>
              <a:solidFill>
                <a:schemeClr val="dk1"/>
              </a:solidFill>
            </a:endParaRPr>
          </a:p>
          <a:p>
            <a:pPr indent="-298450" lvl="0" marL="457200" rtl="0" algn="l">
              <a:spcBef>
                <a:spcPts val="0"/>
              </a:spcBef>
              <a:spcAft>
                <a:spcPts val="0"/>
              </a:spcAft>
              <a:buClr>
                <a:schemeClr val="dk1"/>
              </a:buClr>
              <a:buSzPts val="1100"/>
              <a:buAutoNum type="arabicPeriod"/>
            </a:pPr>
            <a:r>
              <a:rPr lang="id">
                <a:solidFill>
                  <a:schemeClr val="dk1"/>
                </a:solidFill>
              </a:rPr>
              <a:t>Activation function, yang berfungsi untuk membatasi rentang output neuron.  || Umumnya, range output neuron antara 0 sampai 1 dan -1 sampai 1.</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id">
                <a:solidFill>
                  <a:schemeClr val="dk1"/>
                </a:solidFill>
              </a:rPr>
              <a:t>•</a:t>
            </a:r>
            <a:r>
              <a:rPr b="1" lang="id">
                <a:solidFill>
                  <a:schemeClr val="dk1"/>
                </a:solidFill>
              </a:rPr>
              <a:t>UK</a:t>
            </a:r>
            <a:r>
              <a:rPr lang="id">
                <a:solidFill>
                  <a:schemeClr val="dk1"/>
                </a:solidFill>
              </a:rPr>
              <a:t> = penjumlahan dari </a:t>
            </a:r>
            <a:r>
              <a:rPr b="1" lang="id">
                <a:solidFill>
                  <a:schemeClr val="dk1"/>
                </a:solidFill>
              </a:rPr>
              <a:t>weight</a:t>
            </a:r>
            <a:r>
              <a:rPr lang="id">
                <a:solidFill>
                  <a:schemeClr val="dk1"/>
                </a:solidFill>
              </a:rPr>
              <a:t> dikali </a:t>
            </a:r>
            <a:r>
              <a:rPr b="1" lang="id">
                <a:solidFill>
                  <a:schemeClr val="dk1"/>
                </a:solidFill>
              </a:rPr>
              <a:t>nilai input</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d">
                <a:solidFill>
                  <a:schemeClr val="dk1"/>
                </a:solidFill>
              </a:rPr>
              <a:t>•</a:t>
            </a:r>
            <a:r>
              <a:rPr b="1" lang="id">
                <a:solidFill>
                  <a:schemeClr val="dk1"/>
                </a:solidFill>
              </a:rPr>
              <a:t>VK</a:t>
            </a:r>
            <a:r>
              <a:rPr lang="id">
                <a:solidFill>
                  <a:schemeClr val="dk1"/>
                </a:solidFill>
              </a:rPr>
              <a:t> = penjumlahan dari </a:t>
            </a:r>
            <a:r>
              <a:rPr b="1" lang="id">
                <a:solidFill>
                  <a:schemeClr val="dk1"/>
                </a:solidFill>
              </a:rPr>
              <a:t>UK </a:t>
            </a:r>
            <a:r>
              <a:rPr lang="id">
                <a:solidFill>
                  <a:schemeClr val="dk1"/>
                </a:solidFill>
              </a:rPr>
              <a:t>dan </a:t>
            </a:r>
            <a:r>
              <a:rPr b="1" lang="id">
                <a:solidFill>
                  <a:schemeClr val="dk1"/>
                </a:solidFill>
              </a:rPr>
              <a:t>bias</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d">
                <a:solidFill>
                  <a:schemeClr val="dk1"/>
                </a:solidFill>
              </a:rPr>
              <a:t>•</a:t>
            </a:r>
            <a:r>
              <a:rPr b="1" lang="id">
                <a:solidFill>
                  <a:schemeClr val="dk1"/>
                </a:solidFill>
              </a:rPr>
              <a:t>YK</a:t>
            </a:r>
            <a:r>
              <a:rPr lang="id">
                <a:solidFill>
                  <a:schemeClr val="dk1"/>
                </a:solidFill>
              </a:rPr>
              <a:t> = menerapkan </a:t>
            </a:r>
            <a:r>
              <a:rPr b="1" lang="id">
                <a:solidFill>
                  <a:schemeClr val="dk1"/>
                </a:solidFill>
              </a:rPr>
              <a:t>fungsi aktivasi </a:t>
            </a:r>
            <a:r>
              <a:rPr lang="id">
                <a:solidFill>
                  <a:schemeClr val="dk1"/>
                </a:solidFill>
              </a:rPr>
              <a:t>dari hasil keluaran </a:t>
            </a:r>
            <a:r>
              <a:rPr b="1" lang="id">
                <a:solidFill>
                  <a:schemeClr val="dk1"/>
                </a:solidFill>
              </a:rPr>
              <a:t>VK</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d">
                <a:solidFill>
                  <a:schemeClr val="dk1"/>
                </a:solidFill>
              </a:rPr>
              <a:t>(kalo ditanya):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d">
                <a:solidFill>
                  <a:schemeClr val="dk1"/>
                </a:solidFill>
              </a:rPr>
              <a:t>bias = utk meningkatkan atau menurunkan input sblm dimasukkan ke activation func, || tergantung itu positif atau negatif (Buku: simon haykin [pearson])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id">
                <a:solidFill>
                  <a:srgbClr val="4D5156"/>
                </a:solidFill>
              </a:rPr>
              <a:t>Fungsi aktivasi = </a:t>
            </a:r>
            <a:r>
              <a:rPr lang="id">
                <a:solidFill>
                  <a:srgbClr val="4D5156"/>
                </a:solidFill>
              </a:rPr>
              <a:t>membatasi nilai keluaran dari neuron</a:t>
            </a:r>
            <a:endParaRPr>
              <a:solidFill>
                <a:srgbClr val="4D5156"/>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28d72197f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28d72197f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id"/>
              <a:t>activation function yang dipakai pada dasarnya hanya 2, maksudnya di input layer dan hidden layer, akan pakai tanh atau relu. </a:t>
            </a:r>
            <a:endParaRPr/>
          </a:p>
          <a:p>
            <a:pPr indent="-298450" lvl="0" marL="457200" rtl="0" algn="l">
              <a:spcBef>
                <a:spcPts val="0"/>
              </a:spcBef>
              <a:spcAft>
                <a:spcPts val="0"/>
              </a:spcAft>
              <a:buSzPts val="1100"/>
              <a:buChar char="●"/>
            </a:pPr>
            <a:r>
              <a:rPr lang="id">
                <a:solidFill>
                  <a:schemeClr val="dk1"/>
                </a:solidFill>
              </a:rPr>
              <a:t>Output layer, selalu sigmoid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SzPts val="1100"/>
              <a:buChar char="●"/>
            </a:pPr>
            <a:r>
              <a:rPr lang="id"/>
              <a:t>Berdasarkan buku [16] disebutkan bahwa 3 activation function ini merupakan AF yang popular dipakai.</a:t>
            </a:r>
            <a:endParaRPr/>
          </a:p>
          <a:p>
            <a:pPr indent="-298450" lvl="0" marL="457200" rtl="0" algn="l">
              <a:spcBef>
                <a:spcPts val="0"/>
              </a:spcBef>
              <a:spcAft>
                <a:spcPts val="0"/>
              </a:spcAft>
              <a:buSzPts val="1100"/>
              <a:buChar char="●"/>
            </a:pPr>
            <a:r>
              <a:rPr lang="id"/>
              <a:t>Berdasarkan jurnal [7], AF yang dipakai adalah ReLu, Tanh, sigmoid, dan hasil semua percobaannya (81x), ROC curve paling kecil 90% dan Sensitivity atau recall paling kecil 83.8%</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[16]  S. Haykin, Neural Networks and Learning Machines Third Edition, Pearson, 2009.</a:t>
            </a:r>
            <a:endParaRPr/>
          </a:p>
          <a:p>
            <a:pPr indent="0" lvl="0" marL="0" rtl="0" algn="l">
              <a:spcBef>
                <a:spcPts val="0"/>
              </a:spcBef>
              <a:spcAft>
                <a:spcPts val="0"/>
              </a:spcAft>
              <a:buNone/>
            </a:pPr>
            <a:r>
              <a:rPr lang="id"/>
              <a:t>[7] Nasrin. Someeh, M. A. Jafarabadi, S. M. Shamshirgaran, F. Farzipoor, ”The outcome in patients with brain stroke: A deep learning neural network modeling,” Journal of Research in Medical Sciences, vol. 25, no. 1, pp. 1-7, 2020.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8d72197f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28d72197f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salah satu teknik regularization yang bekerja dengan cara menonaktifkan neuron dalam neural network secara acak, dengan tujuan mengurangi overfitting.</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[14] J. Grus, Data Science from Scratch, O’Reilly Media, Inc, 2015.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28d72197f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28d72197f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rj = variabel bernouli, asalnya dari distribusi bernouli </a:t>
            </a:r>
            <a:endParaRPr/>
          </a:p>
          <a:p>
            <a:pPr indent="-298450" lvl="0" marL="457200" rtl="0" algn="l">
              <a:spcBef>
                <a:spcPts val="0"/>
              </a:spcBef>
              <a:spcAft>
                <a:spcPts val="0"/>
              </a:spcAft>
              <a:buSzPts val="1100"/>
              <a:buChar char="●"/>
            </a:pPr>
            <a:r>
              <a:rPr lang="id"/>
              <a:t>hanya 2 kemungkinan, sukses atau gagal. </a:t>
            </a:r>
            <a:endParaRPr/>
          </a:p>
          <a:p>
            <a:pPr indent="-298450" lvl="0" marL="457200" rtl="0" algn="l">
              <a:spcBef>
                <a:spcPts val="0"/>
              </a:spcBef>
              <a:spcAft>
                <a:spcPts val="0"/>
              </a:spcAft>
              <a:buSzPts val="1100"/>
              <a:buChar char="●"/>
            </a:pPr>
            <a:r>
              <a:rPr lang="id"/>
              <a:t>Var random diberi nilai 1 dengan peluang p jika sukses, dan 0 jika gagal, dengan peluang 1-p</a:t>
            </a:r>
            <a:endParaRPr/>
          </a:p>
          <a:p>
            <a:pPr indent="0" lvl="0" marL="0" rtl="0" algn="l">
              <a:spcBef>
                <a:spcPts val="0"/>
              </a:spcBef>
              <a:spcAft>
                <a:spcPts val="0"/>
              </a:spcAft>
              <a:buNone/>
            </a:pPr>
            <a:r>
              <a:rPr lang="id"/>
              <a:t>y~ = peluang p (atau rate) dikalikan output</a:t>
            </a:r>
            <a:endParaRPr/>
          </a:p>
          <a:p>
            <a:pPr indent="0" lvl="0" marL="0" rtl="0" algn="l">
              <a:spcBef>
                <a:spcPts val="0"/>
              </a:spcBef>
              <a:spcAft>
                <a:spcPts val="0"/>
              </a:spcAft>
              <a:buNone/>
            </a:pPr>
            <a:r>
              <a:rPr lang="id"/>
              <a:t>z = weight dikalikan y~ ditambahkan bias</a:t>
            </a:r>
            <a:endParaRPr/>
          </a:p>
          <a:p>
            <a:pPr indent="0" lvl="0" marL="0" rtl="0" algn="l">
              <a:spcBef>
                <a:spcPts val="0"/>
              </a:spcBef>
              <a:spcAft>
                <a:spcPts val="0"/>
              </a:spcAft>
              <a:buNone/>
            </a:pPr>
            <a:r>
              <a:rPr lang="id"/>
              <a:t>y = activation function dikalikan z</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8d72197f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8d72197f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[19] A. Fernandez, S. Garcia, M. Galar, R. C. Prati, B Krawczyk, and F. Herrera, ”Learning from Imbalanced Data Sets,” Springer, 2014</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28d72197f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28d72197f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Untuk menghitung kesalahan klasifikasi dapat menggunakan cost matrix yang didasari oleh confusion matrix [20]</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28d72197f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28d72197f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2. Algoritma CSL ini ada pada metode machine learning seperti logistic regression, support vector classification dan decision tree, dan tentunya ada di neural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3.  Cost-sensitive ensembles, metode ini disebut wrapper methods karena sifatnya yang membungkus klasifikasi machine learning standar. Metode ini juga disebut meta-learners atau ensembles karena mereka belajar menggabungkan atau menggunakan prediksi dari model lain. Contohnya adalah algoritme bagging dan boosting versi cost-sensitive AdaBoost, yaitu AdaCost.</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[18] J. Brownlee. ”Cost-Sensitive Learning for Imbalanced Classification”. Machine Learning Mastery. 2020. [Online]. Available: https://machinelearningmastery.com/cost-sensitive-learning-for-imbalancedclassification/. [Accessed: Jan 30, 2022]</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28d72197f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28d72197f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Riskesdas -&gt; riset kesehatan dasar</a:t>
            </a:r>
            <a:endParaRPr/>
          </a:p>
          <a:p>
            <a:pPr indent="0" lvl="0" marL="0" rtl="0" algn="l">
              <a:spcBef>
                <a:spcPts val="0"/>
              </a:spcBef>
              <a:spcAft>
                <a:spcPts val="0"/>
              </a:spcAft>
              <a:buNone/>
            </a:pPr>
            <a:r>
              <a:rPr lang="id"/>
              <a:t>Bpjs -&gt; badan penyelenggara jaminan sosial</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kalo ditanya: knp stroke, kan kedua, dsb</a:t>
            </a:r>
            <a:endParaRPr/>
          </a:p>
          <a:p>
            <a:pPr indent="0" lvl="0" marL="0" rtl="0" algn="l">
              <a:spcBef>
                <a:spcPts val="0"/>
              </a:spcBef>
              <a:spcAft>
                <a:spcPts val="0"/>
              </a:spcAft>
              <a:buNone/>
            </a:pPr>
            <a:r>
              <a:rPr lang="id"/>
              <a:t>jwb: stroke merupakan penyakit yang unik karena menurut sumber yg saya baca (infodatin), stroke dapat disebabkan oleh penyakit lainnya juga, spt hipertensi, jantung, dan diabetes.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[1] Kementerian Kesehatan Republik Indonesia, ”Infodatin Pusat Data dan Informasi Kementerian Kesehatan RI Stroke Don’t Be The One”, Kementerian Kesehatan Republik Indonesia, 2019. [Online]. Available: https://pusdatin.kemkes.go.id/resources/download/pusdatin/infodatin/infodatinstroke-dont-be-the-one.pdf. [Accessed: Oct 9, 2021]</a:t>
            </a:r>
            <a:endParaRPr/>
          </a:p>
          <a:p>
            <a:pPr indent="0" lvl="0" marL="0" rtl="0" algn="l">
              <a:spcBef>
                <a:spcPts val="0"/>
              </a:spcBef>
              <a:spcAft>
                <a:spcPts val="0"/>
              </a:spcAft>
              <a:buNone/>
            </a:pPr>
            <a:r>
              <a:t/>
            </a:r>
            <a:endParaRPr sz="1000">
              <a:solidFill>
                <a:schemeClr val="dk1"/>
              </a:solidFill>
              <a:highlight>
                <a:schemeClr val="lt1"/>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28d72197f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28d72197f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sigma dari output dikalikan imbalance ratio. cara mendapat imbalance ratio tinggal dibagi berdasarkan jumlah datanya, yaitu jumlah data mayoritas dibagi minoritas. Sesudah dihitung semuanya baru dinormalisasi.</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Algoritme cost-sensitive learning dinilai cocok untuk digunakan, karena algoritme ini dapat mengubah-ubah weight agar cost pada kelas mayoritas lebih kecil daripada cost pada kelas minoritas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28d72197f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28d72197f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2. Tuning the classification threshold, yaitu mengubah threshold agar performa machine learning dapat berjalan dengan baik. Hasil probabilitas di bawah threshold akan masuk ke kelas 0 dan sisanya masuk ke kelas 1. Threshold default adalah 0.5. </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[19] A. Fernandez, S. Garcia, M. Galar, R. C. Prati, B Krawczyk, and F. Herrera, ”Learning from Imbalanced Data Sets,” Springer, 2014.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8d72197f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28d72197f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id"/>
              <a:t>Probability tuning dapat mengurangi overfitting karena pada saat memakai metode pengukuran ROC curve, kita bisa menghitung nilai G-Mean terbesar yang akan digunakan untuk menentukan threshold terbesar. </a:t>
            </a:r>
            <a:endParaRPr/>
          </a:p>
          <a:p>
            <a:pPr indent="-298450" lvl="0" marL="457200" rtl="0" algn="l">
              <a:spcBef>
                <a:spcPts val="0"/>
              </a:spcBef>
              <a:spcAft>
                <a:spcPts val="0"/>
              </a:spcAft>
              <a:buSzPts val="1100"/>
              <a:buChar char="●"/>
            </a:pPr>
            <a:r>
              <a:rPr lang="id"/>
              <a:t>Probability tuning akan digunakan bersamaan dengan ROC curve dengan menghitung true positive rate, false positive rate, dan G-Mean yang akan dijelaskan lebih detail di bagian ROC curve.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(kalo ditanya)</a:t>
            </a:r>
            <a:endParaRPr/>
          </a:p>
          <a:p>
            <a:pPr indent="0" lvl="0" marL="0" rtl="0" algn="l">
              <a:spcBef>
                <a:spcPts val="0"/>
              </a:spcBef>
              <a:spcAft>
                <a:spcPts val="0"/>
              </a:spcAft>
              <a:buClr>
                <a:schemeClr val="dk1"/>
              </a:buClr>
              <a:buSzPts val="1100"/>
              <a:buFont typeface="Arial"/>
              <a:buNone/>
            </a:pPr>
            <a:r>
              <a:rPr lang="id">
                <a:solidFill>
                  <a:schemeClr val="dk1"/>
                </a:solidFill>
              </a:rPr>
              <a:t>G-Mean atau Geometric Mean -&gt; berfungsi untuk mengukur kelas imbalanced yang menyeimbangkan antara sensitivity dan specificity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28d72197f7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28d72197f7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G-Mean atau Geometric Mean adalah sebuah pengukuran yang berfungsi untuk mengukur kelas imbalanced yang menyeimbangkan antara sensitivity dan specificity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id">
                <a:solidFill>
                  <a:schemeClr val="dk1"/>
                </a:solidFill>
              </a:rPr>
              <a:t>specificity -&gt; precision</a:t>
            </a:r>
            <a:endParaRPr/>
          </a:p>
          <a:p>
            <a:pPr indent="0" lvl="0" marL="0" rtl="0" algn="l">
              <a:spcBef>
                <a:spcPts val="0"/>
              </a:spcBef>
              <a:spcAft>
                <a:spcPts val="0"/>
              </a:spcAft>
              <a:buNone/>
            </a:pPr>
            <a:r>
              <a:rPr lang="id">
                <a:solidFill>
                  <a:schemeClr val="dk1"/>
                </a:solidFill>
              </a:rPr>
              <a:t>sensitivity -&gt; recall atau TPR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FPR diperoleh dari perhitungan 1 − specificity [16].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28d72197f7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28d72197f7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Metode pengukuran precision dan recall kurang cocok untuk kasus imbalanced class, karena metode precision dan recall lebih berfokus kepada kelas minoritas saja, sedangkan ROC curve mencakup kedua kelas [21].</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[20]  K. Munir, H. Elahi, A. Ayub, F. Frezza, A. Rizzi, ”Cancer Diagnosis Using Deep Learning: A Bibliographic Review,” Cancers, vol. 11, no. 9, pp. 1235, 2019. </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[21] Y. Ma, H. He., Imbalanced Learning: Foundations, Algorithms, and Applications 1st Edition, Wiley, 2013.</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28d72197f7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28d72197f7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Open Sans"/>
              <a:buChar char="●"/>
            </a:pPr>
            <a:r>
              <a:rPr lang="id" sz="1000">
                <a:solidFill>
                  <a:schemeClr val="dk1"/>
                </a:solidFill>
                <a:latin typeface="Open Sans"/>
                <a:ea typeface="Open Sans"/>
                <a:cs typeface="Open Sans"/>
                <a:sym typeface="Open Sans"/>
              </a:rPr>
              <a:t>Train learning curve -&gt; learning curves yang dihitung dari dataset training yang berfungsi untuk menggambarkan seberapa baik model belajar.</a:t>
            </a:r>
            <a:endParaRPr sz="1000">
              <a:solidFill>
                <a:schemeClr val="dk1"/>
              </a:solidFill>
              <a:latin typeface="Open Sans"/>
              <a:ea typeface="Open Sans"/>
              <a:cs typeface="Open Sans"/>
              <a:sym typeface="Open Sans"/>
            </a:endParaRPr>
          </a:p>
          <a:p>
            <a:pPr indent="-292100" lvl="0" marL="457200" rtl="0" algn="l">
              <a:lnSpc>
                <a:spcPct val="115000"/>
              </a:lnSpc>
              <a:spcBef>
                <a:spcPts val="0"/>
              </a:spcBef>
              <a:spcAft>
                <a:spcPts val="0"/>
              </a:spcAft>
              <a:buClr>
                <a:schemeClr val="dk1"/>
              </a:buClr>
              <a:buSzPts val="1000"/>
              <a:buFont typeface="Open Sans"/>
              <a:buChar char="●"/>
            </a:pPr>
            <a:r>
              <a:rPr lang="id" sz="1000">
                <a:solidFill>
                  <a:schemeClr val="dk1"/>
                </a:solidFill>
                <a:latin typeface="Open Sans"/>
                <a:ea typeface="Open Sans"/>
                <a:cs typeface="Open Sans"/>
                <a:sym typeface="Open Sans"/>
              </a:rPr>
              <a:t>Validation learning curve -&gt; learning curves yang dihitung dari dataset validation yang berfungsi utnuk menggambarkan seberapa baik model digeneralisasi</a:t>
            </a:r>
            <a:endParaRPr sz="10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28d72197f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28d72197f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000">
                <a:solidFill>
                  <a:schemeClr val="dk1"/>
                </a:solidFill>
                <a:highlight>
                  <a:srgbClr val="FFFFFF"/>
                </a:highlight>
              </a:rPr>
              <a:t>[8] </a:t>
            </a:r>
            <a:r>
              <a:rPr lang="id" sz="1000">
                <a:solidFill>
                  <a:schemeClr val="dk1"/>
                </a:solidFill>
                <a:highlight>
                  <a:srgbClr val="FFFFFF"/>
                </a:highlight>
              </a:rPr>
              <a:t>Pembuatan model menggunakan Neural Network dan PCA agar dapat mencari variabel yang paling berperan penting dalam kasus stroke</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id" sz="1000">
                <a:solidFill>
                  <a:schemeClr val="dk1"/>
                </a:solidFill>
                <a:highlight>
                  <a:schemeClr val="lt1"/>
                </a:highlight>
              </a:rPr>
              <a:t>S. Dev, H. Wang, C.S.Nwosu, N. Jain, B. Veeravalli,and D. John,</a:t>
            </a:r>
            <a:endParaRPr sz="10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000">
              <a:solidFill>
                <a:schemeClr val="dk1"/>
              </a:solidFill>
              <a:highlight>
                <a:schemeClr val="lt1"/>
              </a:highlight>
            </a:endParaRPr>
          </a:p>
          <a:p>
            <a:pPr indent="0" lvl="0" marL="0" rtl="0" algn="l">
              <a:spcBef>
                <a:spcPts val="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rPr lang="id" sz="1000">
                <a:solidFill>
                  <a:schemeClr val="dk1"/>
                </a:solidFill>
                <a:highlight>
                  <a:srgbClr val="FFFFFF"/>
                </a:highlight>
              </a:rPr>
              <a:t>[25] Penggunaan arsitektur MLP (terlalu banyak </a:t>
            </a:r>
            <a:r>
              <a:rPr lang="id" sz="1000">
                <a:solidFill>
                  <a:schemeClr val="dk1"/>
                </a:solidFill>
                <a:highlight>
                  <a:srgbClr val="FFFFFF"/>
                </a:highlight>
              </a:rPr>
              <a:t>hiden </a:t>
            </a:r>
            <a:r>
              <a:rPr lang="id" sz="1000">
                <a:solidFill>
                  <a:schemeClr val="dk1"/>
                </a:solidFill>
                <a:highlight>
                  <a:srgbClr val="FFFFFF"/>
                </a:highlight>
              </a:rPr>
              <a:t>layer atau neuronnnya) yang dapat menyebabkan overfitting bisa mengganggu hasil prediksi</a:t>
            </a:r>
            <a:endParaRPr sz="1000">
              <a:solidFill>
                <a:schemeClr val="dk1"/>
              </a:solidFill>
              <a:highlight>
                <a:srgbClr val="FFFFFF"/>
              </a:highlight>
            </a:endParaRPr>
          </a:p>
          <a:p>
            <a:pPr indent="0" lvl="0" marL="0" rtl="0" algn="l">
              <a:spcBef>
                <a:spcPts val="0"/>
              </a:spcBef>
              <a:spcAft>
                <a:spcPts val="0"/>
              </a:spcAft>
              <a:buNone/>
            </a:pPr>
            <a:r>
              <a:rPr lang="id" sz="1000">
                <a:solidFill>
                  <a:schemeClr val="dk1"/>
                </a:solidFill>
                <a:highlight>
                  <a:srgbClr val="FFFFFF"/>
                </a:highlight>
              </a:rPr>
              <a:t>kontri: Menggunakan regularization dropout untuk mengurangi data overfitting </a:t>
            </a:r>
            <a:endParaRPr sz="1000">
              <a:solidFill>
                <a:schemeClr val="dk1"/>
              </a:solidFill>
              <a:highlight>
                <a:srgbClr val="FFFFFF"/>
              </a:highlight>
            </a:endParaRPr>
          </a:p>
          <a:p>
            <a:pPr indent="0" lvl="0" marL="0" rtl="0" algn="l">
              <a:spcBef>
                <a:spcPts val="0"/>
              </a:spcBef>
              <a:spcAft>
                <a:spcPts val="0"/>
              </a:spcAft>
              <a:buNone/>
            </a:pPr>
            <a:r>
              <a:rPr lang="id" sz="1000">
                <a:solidFill>
                  <a:schemeClr val="dk1"/>
                </a:solidFill>
                <a:highlight>
                  <a:srgbClr val="FFFFFF"/>
                </a:highlight>
              </a:rPr>
              <a:t>Akm Ashiquzzaman, Abdul Kawsar Tushar, Md. Rashedul Islam, Dongkoo Shon, Kichang Im, Jeong-Ho Park, Dong-Sun Lim, and Jongmyon Kim</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rPr lang="id" sz="1000">
                <a:solidFill>
                  <a:schemeClr val="dk1"/>
                </a:solidFill>
                <a:highlight>
                  <a:srgbClr val="FFFFFF"/>
                </a:highlight>
              </a:rPr>
              <a:t>[7] Mengecek apakah perhitungan secara statistik (metode log-rank, yang dilihat P-valuenya), hasilnya sesuai dengan permodelan DNN</a:t>
            </a:r>
            <a:endParaRPr sz="1000">
              <a:solidFill>
                <a:schemeClr val="dk1"/>
              </a:solidFill>
              <a:highlight>
                <a:srgbClr val="FFFFFF"/>
              </a:highlight>
            </a:endParaRPr>
          </a:p>
          <a:p>
            <a:pPr indent="0" lvl="0" marL="0" rtl="0" algn="l">
              <a:spcBef>
                <a:spcPts val="0"/>
              </a:spcBef>
              <a:spcAft>
                <a:spcPts val="0"/>
              </a:spcAft>
              <a:buNone/>
            </a:pPr>
            <a:r>
              <a:rPr lang="id" sz="1000">
                <a:solidFill>
                  <a:schemeClr val="dk1"/>
                </a:solidFill>
                <a:highlight>
                  <a:srgbClr val="FFFFFF"/>
                </a:highlight>
              </a:rPr>
              <a:t>kontri: Mencari kombinasi hyperparameter terbaik untuk mendapatkan akurasi tertinggi pada model DNN</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id" sz="1000">
                <a:solidFill>
                  <a:schemeClr val="dk1"/>
                </a:solidFill>
                <a:highlight>
                  <a:schemeClr val="lt1"/>
                </a:highlight>
              </a:rPr>
              <a:t>Nasrin Someeh, Mohammad Asghari Jafarabadi, Seyed Morteza Shamshirgaran, Farshid Farzipoor</a:t>
            </a:r>
            <a:endParaRPr sz="1000">
              <a:solidFill>
                <a:schemeClr val="dk1"/>
              </a:solidFill>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28d72197f7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28d72197f7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penelitian ML: Decision Tree, Gaussian Na¨ıve Bayes, Random Forest, Expectation Maximization, Logistic Regression, K-Nearest Neighbors (KNN), Support Vector Machine (SVM),</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[7] N. Someeh, M. A. Jafarabadi, S. M. Shamshirgaran, F. Farzipoor, ”The outcome in patients with brain stroke: A deep learning neural network modeling,” Journal of Research in Medical Sciences, vol. 25, no. 1, pp. 1-7, 2020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[4] Maya B S and Asha T, ”Predictive Model for Brain Stroke in CT using Deep Neural Network”, International Journal of Recent Technology and Engineering (IJRTE), vol. 9, no. 1, pp. 2011-2017, 2020. </a:t>
            </a:r>
            <a:endParaRPr/>
          </a:p>
          <a:p>
            <a:pPr indent="0" lvl="0" marL="0" rtl="0" algn="l">
              <a:spcBef>
                <a:spcPts val="0"/>
              </a:spcBef>
              <a:spcAft>
                <a:spcPts val="0"/>
              </a:spcAft>
              <a:buNone/>
            </a:pPr>
            <a:r>
              <a:rPr lang="id"/>
              <a:t>[8] S. Cheon, J. Kim, and J. Lim, ”The Use of Deep Learning to Predict Stroke Patient Mortality,” International Journal of Environmental Research and Public Health, vol. 16, no. 11, 2019.</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28d72197f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28d72197f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id"/>
              <a:t>CSL itu mempengaruhi weight, jadi weight bkn indikator</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id"/>
              <a:t>Learning rate (0.1 dan 0.01) , berfungsi untuk mengatur seberapa besar model melakukan update weight. </a:t>
            </a:r>
            <a:endParaRPr/>
          </a:p>
          <a:p>
            <a:pPr indent="-298450" lvl="1" marL="914400" rtl="0" algn="l">
              <a:spcBef>
                <a:spcPts val="0"/>
              </a:spcBef>
              <a:spcAft>
                <a:spcPts val="0"/>
              </a:spcAft>
              <a:buSzPts val="1100"/>
              <a:buChar char="○"/>
            </a:pPr>
            <a:r>
              <a:rPr lang="id"/>
              <a:t>pada penelitian </a:t>
            </a:r>
            <a:r>
              <a:rPr lang="id" sz="1000">
                <a:solidFill>
                  <a:schemeClr val="dk1"/>
                </a:solidFill>
                <a:highlight>
                  <a:srgbClr val="FFFFFF"/>
                </a:highlight>
              </a:rPr>
              <a:t>Nasrin Someeh, ia menggunakan learning rate 0.1 dan mendapatkan hasil terbaik, sedangkan pada buku aurelien geron dijelaskan bahwa learning rate yang terlalu kecil, sebenarnya bisa saja konvergen, tapi membutuhkan waktu yang lama, tapi kalau learning rate terlalu besar, modelnya tidak bisa konvergen. jadi disini saya mencoba menggunakan 0.01 dan 0.1.</a:t>
            </a:r>
            <a:endParaRPr/>
          </a:p>
          <a:p>
            <a:pPr indent="-298450" lvl="0" marL="457200" rtl="0" algn="l">
              <a:spcBef>
                <a:spcPts val="0"/>
              </a:spcBef>
              <a:spcAft>
                <a:spcPts val="0"/>
              </a:spcAft>
              <a:buSzPts val="1100"/>
              <a:buChar char="●"/>
            </a:pPr>
            <a:r>
              <a:rPr lang="id"/>
              <a:t>Hidden layer (5, 10, dan 20), berfungsi untuk pola-pola yang tidak terlihat di neural network. Semakin banyak, semakin lambat, tetapi bisa menemukan pola yang kompleks. </a:t>
            </a:r>
            <a:endParaRPr/>
          </a:p>
          <a:p>
            <a:pPr indent="-298450" lvl="1" marL="914400" rtl="0" algn="l">
              <a:spcBef>
                <a:spcPts val="0"/>
              </a:spcBef>
              <a:spcAft>
                <a:spcPts val="0"/>
              </a:spcAft>
              <a:buSzPts val="1100"/>
              <a:buChar char="○"/>
            </a:pPr>
            <a:r>
              <a:rPr lang="id" sz="1000">
                <a:solidFill>
                  <a:schemeClr val="dk1"/>
                </a:solidFill>
                <a:highlight>
                  <a:srgbClr val="FFFFFF"/>
                </a:highlight>
              </a:rPr>
              <a:t>dalam Penelitian Maya B. S. dan Asha T menggunakan hidden layer hanya sebesar 5 dan mendapatkan akurasi yang cukup memuaskan, yaitu 86.42%, sedangkan dalam Penelitian N. Someeh, et al, menggunakan beragam hidden layer, mulai dari 10 sampai 50, namun penulis akan mencoba hidden layer 10 dan 20, dikarenakan hasilnya sudah sangat memuaskan, yaitu pada hiddden layer 10 mendapatkan ROC tertinggi 0.97% dan akurasi 99.5% sendangkan pada hidden layer 20, model mendapatkan ROC tertinggi 99% dan akurasi 99.3%</a:t>
            </a:r>
            <a:endParaRPr/>
          </a:p>
          <a:p>
            <a:pPr indent="-298450" lvl="0" marL="457200" rtl="0" algn="l">
              <a:spcBef>
                <a:spcPts val="0"/>
              </a:spcBef>
              <a:spcAft>
                <a:spcPts val="0"/>
              </a:spcAft>
              <a:buSzPts val="1100"/>
              <a:buChar char="●"/>
            </a:pPr>
            <a:r>
              <a:rPr lang="id"/>
              <a:t>Epoch (10, 50, 100), merupakan iterasi 1 siklus program selesai dijalankan. Semakin besar semakin bisa meningkatkan akurasi, namun akan semakin lama, dan dapat menyebabkan overfitting. </a:t>
            </a:r>
            <a:endParaRPr/>
          </a:p>
          <a:p>
            <a:pPr indent="-298450" lvl="1" marL="914400" rtl="0" algn="l">
              <a:spcBef>
                <a:spcPts val="0"/>
              </a:spcBef>
              <a:spcAft>
                <a:spcPts val="0"/>
              </a:spcAft>
              <a:buSzPts val="1100"/>
              <a:buChar char="○"/>
            </a:pPr>
            <a:r>
              <a:rPr lang="id"/>
              <a:t> karena pada Penelitian S. Cheon dkk memakai epoch sebesar 50 dan mendapatkan akurasi 84.03%, sedangkan pada Penelitian Someeh dkk menggunakan beragam epoch, yaitu dari 100 hingga 1000, tetapi hasil dari epoch 100 sendiri sudah baik, yaitu sudah mencapai 93.9%. Disisi lain, penulis ingin membuktikan apakah model tidak mendapat akurasi yang baik jika epoch diperkecil. Oleh sebab itu, digunakan epoch 10</a:t>
            </a:r>
            <a:endParaRPr/>
          </a:p>
          <a:p>
            <a:pPr indent="-298450" lvl="0" marL="457200" rtl="0" algn="l">
              <a:spcBef>
                <a:spcPts val="0"/>
              </a:spcBef>
              <a:spcAft>
                <a:spcPts val="0"/>
              </a:spcAft>
              <a:buSzPts val="1100"/>
              <a:buChar char="●"/>
            </a:pPr>
            <a:r>
              <a:rPr lang="id"/>
              <a:t>Activation function (ReLU, TanH, sigmoid), berfungsi untuk menentukan output dari neural network, dengan range 0 sampai 1, -1 sampai 1, 0 sampai x. Nilai range tergantung dari masing-masing activation function.</a:t>
            </a:r>
            <a:endParaRPr/>
          </a:p>
          <a:p>
            <a:pPr indent="-298450" lvl="1" marL="914400" rtl="0" algn="l">
              <a:spcBef>
                <a:spcPts val="0"/>
              </a:spcBef>
              <a:spcAft>
                <a:spcPts val="0"/>
              </a:spcAft>
              <a:buSzPts val="1100"/>
              <a:buChar char="○"/>
            </a:pPr>
            <a:r>
              <a:rPr lang="id"/>
              <a:t>Yang dipakai: ReLu dan TanH (pada input dan hidden layer), sigmoid (pada output layer)</a:t>
            </a:r>
            <a:endParaRPr/>
          </a:p>
          <a:p>
            <a:pPr indent="-298450" lvl="1" marL="914400" rtl="0" algn="l">
              <a:spcBef>
                <a:spcPts val="0"/>
              </a:spcBef>
              <a:spcAft>
                <a:spcPts val="0"/>
              </a:spcAft>
              <a:buSzPts val="1100"/>
              <a:buChar char="○"/>
            </a:pPr>
            <a:r>
              <a:rPr lang="id"/>
              <a:t>Alasan: dalam buku S.Haykin, AF ini adalah AF yang paling populer, dan pada penelitian Someeh dkk, AF ini menghasilkan ROC 90%</a:t>
            </a:r>
            <a:endParaRPr/>
          </a:p>
          <a:p>
            <a:pPr indent="-298450" lvl="0" marL="457200" rtl="0" algn="l">
              <a:spcBef>
                <a:spcPts val="0"/>
              </a:spcBef>
              <a:spcAft>
                <a:spcPts val="0"/>
              </a:spcAft>
              <a:buSzPts val="1100"/>
              <a:buChar char="●"/>
            </a:pPr>
            <a:r>
              <a:rPr lang="id"/>
              <a:t>Rate, merupakan probabilitas mempertahankan unit. Probabilitas = 1 artinya tidak ada dropout, dan semakin kecil nilai probabilitasnya, semakin banyak neuron yang didropout.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id"/>
              <a:t>Weight, berfungsi untuk mengatur nilai cost di setiap kelas agar kelas minoritas memiliki cost pada setiap kesalahan yang lebih kecil daripada cost pada kelas mayoritas. </a:t>
            </a:r>
            <a:endParaRPr/>
          </a:p>
          <a:p>
            <a:pPr indent="-298450" lvl="0" marL="457200" rtl="0" algn="l">
              <a:spcBef>
                <a:spcPts val="0"/>
              </a:spcBef>
              <a:spcAft>
                <a:spcPts val="0"/>
              </a:spcAft>
              <a:buSzPts val="1100"/>
              <a:buChar char="●"/>
            </a:pPr>
            <a:r>
              <a:rPr lang="id"/>
              <a:t>Threshold, berfungsi untuk menjadi pembatas antara kelas 0 dan kelas 1.</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28d72197f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28d72197f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Model prediksi stroke ini dibangun menggunakan algoritma DNN dengan menggunakan regularization dropout. Setelah dilakukan training, model diharapkan dapat memprediksi kemungkinan orang yang terkena stroke dengan akurat dan cepat. Seperti pada gambar 3.2, dimulai dari preprocessing dataset, lalu melakukan training dan testing untuk membuat model. Setelah model selesai dibuat, maka akan dilakukan proses testing dengan data yang bersumber dari data testing. Jika proses testing selesai, maka sistem akan menghasilkan prediksi, yang akan dicek performanya menggunakan ROC curve.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28d72197f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28d72197f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[2] menurut penulis, p</a:t>
            </a:r>
            <a:r>
              <a:rPr lang="id" sz="1000">
                <a:solidFill>
                  <a:schemeClr val="dk1"/>
                </a:solidFill>
                <a:highlight>
                  <a:srgbClr val="FFFFFF"/>
                </a:highlight>
              </a:rPr>
              <a:t>enggunaan algoritma machine learning sudah banyak dicoba, namun belum memiliki hasil yang cukup bagus. Jadi ia compare beberapa metode machine learning dan teknik handling imbalancenya menggunakan undersampling</a:t>
            </a:r>
            <a:endParaRPr sz="1000">
              <a:solidFill>
                <a:schemeClr val="dk1"/>
              </a:solidFill>
              <a:highlight>
                <a:srgbClr val="FFFFFF"/>
              </a:highlight>
            </a:endParaRPr>
          </a:p>
          <a:p>
            <a:pPr indent="0" lvl="0" marL="0" rtl="0" algn="l">
              <a:spcBef>
                <a:spcPts val="0"/>
              </a:spcBef>
              <a:spcAft>
                <a:spcPts val="0"/>
              </a:spcAft>
              <a:buNone/>
            </a:pPr>
            <a:r>
              <a:rPr lang="id" sz="1000">
                <a:solidFill>
                  <a:schemeClr val="dk1"/>
                </a:solidFill>
                <a:highlight>
                  <a:srgbClr val="FFFFFF"/>
                </a:highlight>
              </a:rPr>
              <a:t>[3] paper ini compare 3 metode yaitu DT, LR, dan RF</a:t>
            </a:r>
            <a:endParaRPr sz="1000">
              <a:solidFill>
                <a:schemeClr val="dk1"/>
              </a:solidFill>
              <a:highlight>
                <a:srgbClr val="FFFFFF"/>
              </a:highlight>
            </a:endParaRPr>
          </a:p>
          <a:p>
            <a:pPr indent="0" lvl="0" marL="0" rtl="0" algn="l">
              <a:spcBef>
                <a:spcPts val="0"/>
              </a:spcBef>
              <a:spcAft>
                <a:spcPts val="0"/>
              </a:spcAft>
              <a:buNone/>
            </a:pPr>
            <a:r>
              <a:rPr lang="id" sz="1000">
                <a:solidFill>
                  <a:schemeClr val="dk1"/>
                </a:solidFill>
                <a:highlight>
                  <a:srgbClr val="FFFFFF"/>
                </a:highlight>
              </a:rPr>
              <a:t>[4] paper ini compare metode dan mencari variabel yang paling berpengaruh juga, dengan PCA</a:t>
            </a:r>
            <a:endParaRPr sz="1000">
              <a:solidFill>
                <a:schemeClr val="dk1"/>
              </a:solidFill>
              <a:highlight>
                <a:srgbClr val="FFFFFF"/>
              </a:highlight>
            </a:endParaRPr>
          </a:p>
          <a:p>
            <a:pPr indent="0" lvl="0" marL="0" rtl="0" algn="l">
              <a:spcBef>
                <a:spcPts val="0"/>
              </a:spcBef>
              <a:spcAft>
                <a:spcPts val="0"/>
              </a:spcAft>
              <a:buNone/>
            </a:pPr>
            <a:r>
              <a:rPr lang="id" sz="1000">
                <a:solidFill>
                  <a:schemeClr val="dk1"/>
                </a:solidFill>
                <a:highlight>
                  <a:srgbClr val="FFFFFF"/>
                </a:highlight>
              </a:rPr>
              <a:t>[5] penulis ingin membandingkan DNN dengan machine learning dalam kasus yang datasetnya besar (sekitar 800 rb data)</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28d72197f7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28d72197f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HealthData.gov adalah sebuah situs web pemerintah Amerika Serikat yang dikelola oleh U.S. Department of Health &amp; Human Services.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Dataset ini bersifat imbalance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id"/>
              <a:t>id: id sebagai angka unik. </a:t>
            </a:r>
            <a:endParaRPr/>
          </a:p>
          <a:p>
            <a:pPr indent="-298450" lvl="0" marL="457200" rtl="0" algn="l">
              <a:spcBef>
                <a:spcPts val="0"/>
              </a:spcBef>
              <a:spcAft>
                <a:spcPts val="0"/>
              </a:spcAft>
              <a:buSzPts val="1100"/>
              <a:buAutoNum type="arabicPeriod"/>
            </a:pPr>
            <a:r>
              <a:rPr lang="id"/>
              <a:t>gender: jenis kelamin (male, female, other)</a:t>
            </a:r>
            <a:endParaRPr/>
          </a:p>
          <a:p>
            <a:pPr indent="-298450" lvl="0" marL="457200" rtl="0" algn="l">
              <a:spcBef>
                <a:spcPts val="0"/>
              </a:spcBef>
              <a:spcAft>
                <a:spcPts val="0"/>
              </a:spcAft>
              <a:buSzPts val="1100"/>
              <a:buAutoNum type="arabicPeriod"/>
            </a:pPr>
            <a:r>
              <a:rPr lang="id"/>
              <a:t>age: umur pasien.</a:t>
            </a:r>
            <a:endParaRPr/>
          </a:p>
          <a:p>
            <a:pPr indent="-298450" lvl="0" marL="457200" rtl="0" algn="l">
              <a:spcBef>
                <a:spcPts val="0"/>
              </a:spcBef>
              <a:spcAft>
                <a:spcPts val="0"/>
              </a:spcAft>
              <a:buSzPts val="1100"/>
              <a:buAutoNum type="arabicPeriod"/>
            </a:pPr>
            <a:r>
              <a:rPr lang="id"/>
              <a:t>hypertension: hipertensi seseorang (0 jika tidak memiliki hipertensi, 1 jika memiliki hipertensi) </a:t>
            </a:r>
            <a:endParaRPr/>
          </a:p>
          <a:p>
            <a:pPr indent="-298450" lvl="0" marL="457200" rtl="0" algn="l">
              <a:spcBef>
                <a:spcPts val="0"/>
              </a:spcBef>
              <a:spcAft>
                <a:spcPts val="0"/>
              </a:spcAft>
              <a:buSzPts val="1100"/>
              <a:buAutoNum type="arabicPeriod"/>
            </a:pPr>
            <a:r>
              <a:rPr lang="id"/>
              <a:t>heart disease: penyakit jantung (0 jika tidak memiliki penyakit jantung, 1 jika memiliki penyakit jantung) </a:t>
            </a:r>
            <a:endParaRPr/>
          </a:p>
          <a:p>
            <a:pPr indent="-298450" lvl="0" marL="457200" rtl="0" algn="l">
              <a:spcBef>
                <a:spcPts val="0"/>
              </a:spcBef>
              <a:spcAft>
                <a:spcPts val="0"/>
              </a:spcAft>
              <a:buSzPts val="1100"/>
              <a:buAutoNum type="arabicPeriod"/>
            </a:pPr>
            <a:r>
              <a:rPr lang="id"/>
              <a:t>ever married: status pernikahan (no dan yes)</a:t>
            </a:r>
            <a:endParaRPr/>
          </a:p>
          <a:p>
            <a:pPr indent="-298450" lvl="0" marL="457200" rtl="0" algn="l">
              <a:spcBef>
                <a:spcPts val="0"/>
              </a:spcBef>
              <a:spcAft>
                <a:spcPts val="0"/>
              </a:spcAft>
              <a:buSzPts val="1100"/>
              <a:buAutoNum type="arabicPeriod"/>
            </a:pPr>
            <a:r>
              <a:rPr lang="id"/>
              <a:t>work type: status pekerjaan (children, govt jov, never worked, private or selfemployed) </a:t>
            </a:r>
            <a:endParaRPr/>
          </a:p>
          <a:p>
            <a:pPr indent="-298450" lvl="0" marL="457200" rtl="0" algn="l">
              <a:spcBef>
                <a:spcPts val="0"/>
              </a:spcBef>
              <a:spcAft>
                <a:spcPts val="0"/>
              </a:spcAft>
              <a:buSzPts val="1100"/>
              <a:buAutoNum type="arabicPeriod"/>
            </a:pPr>
            <a:r>
              <a:rPr lang="id"/>
              <a:t>residence type: tempat tinggal seseorang (rural atau urban) </a:t>
            </a:r>
            <a:endParaRPr/>
          </a:p>
          <a:p>
            <a:pPr indent="-298450" lvl="0" marL="457200" rtl="0" algn="l">
              <a:spcBef>
                <a:spcPts val="0"/>
              </a:spcBef>
              <a:spcAft>
                <a:spcPts val="0"/>
              </a:spcAft>
              <a:buSzPts val="1100"/>
              <a:buAutoNum type="arabicPeriod"/>
            </a:pPr>
            <a:r>
              <a:rPr lang="id"/>
              <a:t>avg glucose level: tingkat glukosa rata-rata dalam darah </a:t>
            </a:r>
            <a:endParaRPr/>
          </a:p>
          <a:p>
            <a:pPr indent="-298450" lvl="0" marL="457200" rtl="0" algn="l">
              <a:spcBef>
                <a:spcPts val="0"/>
              </a:spcBef>
              <a:spcAft>
                <a:spcPts val="0"/>
              </a:spcAft>
              <a:buSzPts val="1100"/>
              <a:buAutoNum type="arabicPeriod"/>
            </a:pPr>
            <a:r>
              <a:rPr lang="id"/>
              <a:t>bmi: body mass index </a:t>
            </a:r>
            <a:endParaRPr/>
          </a:p>
          <a:p>
            <a:pPr indent="-298450" lvl="0" marL="457200" rtl="0" algn="l">
              <a:spcBef>
                <a:spcPts val="0"/>
              </a:spcBef>
              <a:spcAft>
                <a:spcPts val="0"/>
              </a:spcAft>
              <a:buSzPts val="1100"/>
              <a:buAutoNum type="arabicPeriod"/>
            </a:pPr>
            <a:r>
              <a:rPr lang="id"/>
              <a:t>smoking status: status merokok pada seseorang (formerly smoked, never smoked, smokes) </a:t>
            </a:r>
            <a:endParaRPr/>
          </a:p>
          <a:p>
            <a:pPr indent="-298450" lvl="0" marL="457200" rtl="0" algn="l">
              <a:spcBef>
                <a:spcPts val="0"/>
              </a:spcBef>
              <a:spcAft>
                <a:spcPts val="0"/>
              </a:spcAft>
              <a:buSzPts val="1100"/>
              <a:buAutoNum type="arabicPeriod"/>
            </a:pPr>
            <a:r>
              <a:rPr lang="id"/>
              <a:t>stroke: status menderita stroke pada seseorang 0 jika tidak menderita stroke, 1 jika menderita stroke)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28d72197f7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28d72197f7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dapat dilihat bahwa dataset tersebut bersifat imbalance dikarenakan pada kelas stroke hanya terdapat 783 data, dan 42.617 data sisanya merupakan data orang tidak menderita stroke. Maka dari itu, perlu penanganan khusus untuk mengatasi imbalance class, yaitu cost-sensitive learning dan probability tuning.</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gausah ditampilin dilaporan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28d72197f7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28d72197f7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id"/>
              <a:t>Akan dilakukan penghapusan terhadap variabel id.</a:t>
            </a:r>
            <a:endParaRPr/>
          </a:p>
          <a:p>
            <a:pPr indent="-298450" lvl="0" marL="457200" rtl="0" algn="l">
              <a:spcBef>
                <a:spcPts val="0"/>
              </a:spcBef>
              <a:spcAft>
                <a:spcPts val="0"/>
              </a:spcAft>
              <a:buSzPts val="1100"/>
              <a:buChar char="●"/>
            </a:pPr>
            <a:r>
              <a:rPr lang="id"/>
              <a:t>Data imputation dilakukan menggunakan mean imputation dan mengganti nilai nan dengan menambah 1 kategor, yaitu ‘unknown’.</a:t>
            </a:r>
            <a:endParaRPr/>
          </a:p>
          <a:p>
            <a:pPr indent="-298450" lvl="0" marL="457200" rtl="0" algn="l">
              <a:spcBef>
                <a:spcPts val="0"/>
              </a:spcBef>
              <a:spcAft>
                <a:spcPts val="0"/>
              </a:spcAft>
              <a:buSzPts val="1100"/>
              <a:buChar char="●"/>
            </a:pPr>
            <a:r>
              <a:rPr lang="id"/>
              <a:t>Akan dilakukan data encoding yaitu mengganti isi dari variabel kategorikal menjadi angka, yang berguna agar model dapat fit pada saat membuat model Deep Neural Network (DNN). </a:t>
            </a:r>
            <a:endParaRPr/>
          </a:p>
          <a:p>
            <a:pPr indent="-298450" lvl="0" marL="457200" rtl="0" algn="l">
              <a:spcBef>
                <a:spcPts val="0"/>
              </a:spcBef>
              <a:spcAft>
                <a:spcPts val="0"/>
              </a:spcAft>
              <a:buSzPts val="1100"/>
              <a:buChar char="●"/>
            </a:pPr>
            <a:r>
              <a:rPr lang="id"/>
              <a:t>Akan dilakukan penghapusan outliers</a:t>
            </a:r>
            <a:endParaRPr/>
          </a:p>
          <a:p>
            <a:pPr indent="-298450" lvl="0" marL="457200" rtl="0" algn="l">
              <a:spcBef>
                <a:spcPts val="0"/>
              </a:spcBef>
              <a:spcAft>
                <a:spcPts val="0"/>
              </a:spcAft>
              <a:buSzPts val="1100"/>
              <a:buChar char="●"/>
            </a:pPr>
            <a:r>
              <a:rPr lang="id"/>
              <a:t>Membagi dataset sebesar 80% untuk proses training Deep Neural Network</a:t>
            </a:r>
            <a:endParaRPr/>
          </a:p>
          <a:p>
            <a:pPr indent="-298450" lvl="0" marL="457200" rtl="0" algn="l">
              <a:spcBef>
                <a:spcPts val="0"/>
              </a:spcBef>
              <a:spcAft>
                <a:spcPts val="0"/>
              </a:spcAft>
              <a:buSzPts val="1100"/>
              <a:buChar char="●"/>
            </a:pPr>
            <a:r>
              <a:rPr lang="id"/>
              <a:t>Akan menghasilkan 2 model, yaitu model DNN biasa yang akan dibandingkan dengan model DNN yang ditambahkan dropout</a:t>
            </a:r>
            <a:endParaRPr/>
          </a:p>
          <a:p>
            <a:pPr indent="-298450" lvl="0" marL="457200" rtl="0" algn="l">
              <a:spcBef>
                <a:spcPts val="0"/>
              </a:spcBef>
              <a:spcAft>
                <a:spcPts val="0"/>
              </a:spcAft>
              <a:buSzPts val="1100"/>
              <a:buChar char="●"/>
            </a:pPr>
            <a:r>
              <a:rPr lang="id"/>
              <a:t>Dikarenakan kelas stroke dan tidak terkena stroke tidak seimbang, maka akan dilakukan teknik cost-sensitive learning dan probability tuning.</a:t>
            </a:r>
            <a:endParaRPr/>
          </a:p>
          <a:p>
            <a:pPr indent="-298450" lvl="0" marL="457200" rtl="0" algn="l">
              <a:spcBef>
                <a:spcPts val="0"/>
              </a:spcBef>
              <a:spcAft>
                <a:spcPts val="0"/>
              </a:spcAft>
              <a:buSzPts val="1100"/>
              <a:buChar char="●"/>
            </a:pPr>
            <a:r>
              <a:rPr lang="id"/>
              <a:t>Terakhir, akan diukur performa dari masing-masing model menggunakan ROC curve dan dibandingkan menggunakan AUC. Pengukuran mengenai overfitting akan dilakukan menggunakan learning curves.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28d72197f7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28d72197f7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id"/>
              <a:t>Inputnya 10 fitur: gender, age, hypertension, heart disease, avg glucose level, ever married, work type, </a:t>
            </a:r>
            <a:r>
              <a:rPr lang="id">
                <a:solidFill>
                  <a:schemeClr val="dk1"/>
                </a:solidFill>
              </a:rPr>
              <a:t>residence type, </a:t>
            </a:r>
            <a:r>
              <a:rPr lang="id"/>
              <a:t>bmi, smoking status</a:t>
            </a:r>
            <a:endParaRPr/>
          </a:p>
          <a:p>
            <a:pPr indent="-298450" lvl="0" marL="457200" rtl="0" algn="l">
              <a:spcBef>
                <a:spcPts val="0"/>
              </a:spcBef>
              <a:spcAft>
                <a:spcPts val="0"/>
              </a:spcAft>
              <a:buSzPts val="1100"/>
              <a:buChar char="●"/>
            </a:pPr>
            <a:r>
              <a:rPr lang="id"/>
              <a:t>Membagi dataset sebesar 20% untuk proses training</a:t>
            </a:r>
            <a:endParaRPr/>
          </a:p>
          <a:p>
            <a:pPr indent="-298450" lvl="0" marL="457200" rtl="0" algn="l">
              <a:spcBef>
                <a:spcPts val="0"/>
              </a:spcBef>
              <a:spcAft>
                <a:spcPts val="0"/>
              </a:spcAft>
              <a:buSzPts val="1100"/>
              <a:buChar char="●"/>
            </a:pPr>
            <a:r>
              <a:rPr lang="id"/>
              <a:t>Akan menghasilkan 2 model, yaitu model DNN biasa yang akan dibandingkan dengan model DNN yang ditambahkan dropout</a:t>
            </a:r>
            <a:endParaRPr/>
          </a:p>
          <a:p>
            <a:pPr indent="-298450" lvl="0" marL="457200" rtl="0" algn="l">
              <a:spcBef>
                <a:spcPts val="0"/>
              </a:spcBef>
              <a:spcAft>
                <a:spcPts val="0"/>
              </a:spcAft>
              <a:buSzPts val="1100"/>
              <a:buChar char="●"/>
            </a:pPr>
            <a:r>
              <a:rPr lang="id"/>
              <a:t>Terakhir, akan diukur performa dari masing-masing model menggunakan ROC curve dan dibandingkan menggunakan AUC dan model overfitting menggunakan learning curves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28d72197f7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28d72197f7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kolom id dihapus, karena kolom dinilai tidak memiliki keterkaitan dengan penyakit stroke.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28d72197f7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28d72197f7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fitur BMI -&gt; missing values (1.462)</a:t>
            </a:r>
            <a:endParaRPr/>
          </a:p>
          <a:p>
            <a:pPr indent="0" lvl="0" marL="0" rtl="0" algn="l">
              <a:spcBef>
                <a:spcPts val="0"/>
              </a:spcBef>
              <a:spcAft>
                <a:spcPts val="0"/>
              </a:spcAft>
              <a:buNone/>
            </a:pPr>
            <a:r>
              <a:rPr lang="id"/>
              <a:t>fitur smoking_status -&gt; NaN (13.300)</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BMI -&gt; data imputation dengan mean imputation</a:t>
            </a:r>
            <a:endParaRPr/>
          </a:p>
          <a:p>
            <a:pPr indent="0" lvl="0" marL="0" rtl="0" algn="l">
              <a:spcBef>
                <a:spcPts val="0"/>
              </a:spcBef>
              <a:spcAft>
                <a:spcPts val="0"/>
              </a:spcAft>
              <a:buNone/>
            </a:pPr>
            <a:r>
              <a:rPr lang="id"/>
              <a:t>smoking_status -&gt; mengganti NaN dengan unknown</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28d72197f7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28d72197f7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encoding -&gt; mengganti isinya menjadi angka</a:t>
            </a:r>
            <a:endParaRPr/>
          </a:p>
          <a:p>
            <a:pPr indent="0" lvl="0" marL="0" rtl="0" algn="l">
              <a:spcBef>
                <a:spcPts val="0"/>
              </a:spcBef>
              <a:spcAft>
                <a:spcPts val="0"/>
              </a:spcAft>
              <a:buNone/>
            </a:pPr>
            <a:r>
              <a:rPr lang="id"/>
              <a:t>Fitur gender yang berisikan male, female, other akan diganti menjadi 0,1,2</a:t>
            </a:r>
            <a:endParaRPr/>
          </a:p>
          <a:p>
            <a:pPr indent="0" lvl="0" marL="0" rtl="0" algn="l">
              <a:spcBef>
                <a:spcPts val="0"/>
              </a:spcBef>
              <a:spcAft>
                <a:spcPts val="0"/>
              </a:spcAft>
              <a:buClr>
                <a:schemeClr val="dk1"/>
              </a:buClr>
              <a:buSzPts val="1100"/>
              <a:buFont typeface="Arial"/>
              <a:buNone/>
            </a:pPr>
            <a:r>
              <a:rPr lang="id"/>
              <a:t>sedangkan fitur smoking status yang berisi unknown, never smoked, formerly smoked, smokes, akan diganti menjadi 0,1,2,3. </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tujuan: agar model dapat fit saat membuat model DNN nanti</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8d72197f7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28d72197f7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28d72197f7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28d72197f7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[27] </a:t>
            </a:r>
            <a:r>
              <a:rPr lang="id"/>
              <a:t>A. E. Kitabchi, G. E. Umpierrez, J. M. Miles, J. N. Fisher, ”Hyperglycemic Crises in Adult Patients With Diabetes,” Diabetes Care, vol. 32 no. 7, pp 1335- 1343, 2019.</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[28] National Heart, Lung, and Blood Institute. ”Body Mass Index Table”. [Online]. Available at: https://www.nhlbi.nih.gov/health/educational/lose wt/BMI/bmi tbl.pdf. [Accessed: Feb. 10, 2022].</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8d72197f7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28d72197f7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28d72197f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28d72197f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[6] </a:t>
            </a:r>
            <a:r>
              <a:rPr lang="id" sz="1000">
                <a:solidFill>
                  <a:schemeClr val="dk1"/>
                </a:solidFill>
                <a:highlight>
                  <a:srgbClr val="FFFFFF"/>
                </a:highlight>
              </a:rPr>
              <a:t>Penulis ingin membandingkan ROC AUC antara ANN yang tanpa scaling, ANN dengan bermacam macam scaling, dan metode ML, spt SVM, XGB, Binary Logistic Regression</a:t>
            </a:r>
            <a:endParaRPr/>
          </a:p>
          <a:p>
            <a:pPr indent="0" lvl="0" marL="0" rtl="0" algn="l">
              <a:spcBef>
                <a:spcPts val="0"/>
              </a:spcBef>
              <a:spcAft>
                <a:spcPts val="0"/>
              </a:spcAft>
              <a:buNone/>
            </a:pPr>
            <a:r>
              <a:rPr lang="id"/>
              <a:t>[7] penulis ingin mencari kombinasi hyperparam terbaik, dg melakukan 81x percobaan dan mengubah2 AF, hidden layer, momentum, epoch, dan learning rate</a:t>
            </a:r>
            <a:endParaRPr/>
          </a:p>
          <a:p>
            <a:pPr indent="0" lvl="0" marL="0" rtl="0" algn="l">
              <a:spcBef>
                <a:spcPts val="0"/>
              </a:spcBef>
              <a:spcAft>
                <a:spcPts val="0"/>
              </a:spcAft>
              <a:buNone/>
            </a:pPr>
            <a:r>
              <a:rPr lang="id"/>
              <a:t>[8] </a:t>
            </a:r>
            <a:r>
              <a:rPr lang="id" sz="1000">
                <a:solidFill>
                  <a:schemeClr val="dk1"/>
                </a:solidFill>
                <a:highlight>
                  <a:srgbClr val="FFFFFF"/>
                </a:highlight>
              </a:rPr>
              <a:t>Pembuatan model menggunakan DNN dan PCA agar dapat mencari variabel yang paling berperan penting dalam kasus stroke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28d72197f7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28d72197f7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28d72197f7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28d72197f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28d72197f7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28d72197f7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28d72197f7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28d72197f7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28d72197f7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28d72197f7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28d72197f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28d72197f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28d72197f7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28d72197f7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28d72197f7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28d72197f7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d"/>
              <a:t>diklasifikasikan ke kelas 0 atau tidak terkena penyakit stroke. Jika hasil output neuron lebih kecil dari 0.5 , maka data tersebut masuk ke dalam kelas 0, yaitu tidak terkena penyakit stroke, namun jika hasil output menunjukkan angka lebih besar sama dengan 0.5, maka data tersebut masuk ke dalam kelas 1, yang artinya terkena penyakit stroke</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28d72197f7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28d72197f7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28d72197f7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28d72197f7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28d72197f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28d72197f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Dropout digunakan untuk mengatasi kelemahan DNN, yaitu mudah overfitting </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CSL dan probability tuning digunakan krn dataset bersifat imbalance</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catatan (kalo ditanya):</a:t>
            </a:r>
            <a:endParaRPr/>
          </a:p>
          <a:p>
            <a:pPr indent="0" lvl="0" marL="0" rtl="0" algn="l">
              <a:spcBef>
                <a:spcPts val="0"/>
              </a:spcBef>
              <a:spcAft>
                <a:spcPts val="0"/>
              </a:spcAft>
              <a:buNone/>
            </a:pPr>
            <a:r>
              <a:rPr lang="id"/>
              <a:t>ide dropout muncul dari:</a:t>
            </a:r>
            <a:endParaRPr/>
          </a:p>
          <a:p>
            <a:pPr indent="0" lvl="0" marL="0" rtl="0" algn="l">
              <a:spcBef>
                <a:spcPts val="0"/>
              </a:spcBef>
              <a:spcAft>
                <a:spcPts val="0"/>
              </a:spcAft>
              <a:buNone/>
            </a:pPr>
            <a:r>
              <a:rPr lang="id"/>
              <a:t>[10] Christian Garbin dkk,”dropout vs batch normalization”</a:t>
            </a:r>
            <a:endParaRPr/>
          </a:p>
          <a:p>
            <a:pPr indent="0" lvl="0" marL="0" rtl="0" algn="l">
              <a:spcBef>
                <a:spcPts val="0"/>
              </a:spcBef>
              <a:spcAft>
                <a:spcPts val="0"/>
              </a:spcAft>
              <a:buNone/>
            </a:pPr>
            <a:r>
              <a:rPr lang="id"/>
              <a:t>[11] Nitish Srivastava dkk 2014  -&gt; paper yg ngenalin dropout</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overfitting artinya: model terlalu mempelajari dataset training dg baik, termaksud noise pd dataset training, sehingga tidak mampu beradaptasi dengan data yang baru</a:t>
            </a:r>
            <a:endParaRPr/>
          </a:p>
          <a:p>
            <a:pPr indent="0" lvl="0" marL="0" rtl="0" algn="l">
              <a:spcBef>
                <a:spcPts val="0"/>
              </a:spcBef>
              <a:spcAft>
                <a:spcPts val="0"/>
              </a:spcAft>
              <a:buNone/>
            </a:pPr>
            <a:r>
              <a:rPr lang="id"/>
              <a:t>Kelemahan DNN overfitting -&gt; </a:t>
            </a:r>
            <a:endParaRPr/>
          </a:p>
          <a:p>
            <a:pPr indent="-298450" lvl="0" marL="457200" rtl="0" algn="l">
              <a:spcBef>
                <a:spcPts val="0"/>
              </a:spcBef>
              <a:spcAft>
                <a:spcPts val="0"/>
              </a:spcAft>
              <a:buClr>
                <a:schemeClr val="dk1"/>
              </a:buClr>
              <a:buSzPts val="1100"/>
              <a:buChar char="●"/>
            </a:pPr>
            <a:r>
              <a:rPr lang="id">
                <a:solidFill>
                  <a:schemeClr val="dk1"/>
                </a:solidFill>
              </a:rPr>
              <a:t>Jurnal: </a:t>
            </a:r>
            <a:r>
              <a:rPr lang="id" sz="1000">
                <a:solidFill>
                  <a:schemeClr val="dk1"/>
                </a:solidFill>
                <a:highlight>
                  <a:schemeClr val="lt1"/>
                </a:highlight>
              </a:rPr>
              <a:t>The outcome in patients with brain stroke: A deep learning neural network modeling | Nasrin Someeh, et al. | 2020</a:t>
            </a:r>
            <a:r>
              <a:rPr lang="id">
                <a:solidFill>
                  <a:schemeClr val="dk1"/>
                </a:solidFill>
              </a:rPr>
              <a:t> </a:t>
            </a:r>
            <a:endParaRPr>
              <a:solidFill>
                <a:schemeClr val="dk1"/>
              </a:solidFill>
            </a:endParaRPr>
          </a:p>
          <a:p>
            <a:pPr indent="-298450" lvl="0" marL="457200" rtl="0" algn="l">
              <a:spcBef>
                <a:spcPts val="0"/>
              </a:spcBef>
              <a:spcAft>
                <a:spcPts val="0"/>
              </a:spcAft>
              <a:buClr>
                <a:schemeClr val="dk1"/>
              </a:buClr>
              <a:buSzPts val="1100"/>
              <a:buChar char="●"/>
            </a:pPr>
            <a:r>
              <a:rPr lang="id">
                <a:solidFill>
                  <a:schemeClr val="dk1"/>
                </a:solidFill>
              </a:rPr>
              <a:t>Jurnal: </a:t>
            </a:r>
            <a:r>
              <a:rPr lang="id" sz="1000">
                <a:solidFill>
                  <a:schemeClr val="dk1"/>
                </a:solidFill>
                <a:highlight>
                  <a:schemeClr val="lt1"/>
                </a:highlight>
              </a:rPr>
              <a:t>Reduction of Overfitting in Diabetes Prediction Using  Deep Learning Neural Network | Akm Ashiquzzaman, et al. | 2017 </a:t>
            </a:r>
            <a:endParaRPr sz="1000">
              <a:solidFill>
                <a:schemeClr val="dk1"/>
              </a:solidFill>
              <a:highlight>
                <a:schemeClr val="lt1"/>
              </a:highlight>
            </a:endParaRPr>
          </a:p>
          <a:p>
            <a:pPr indent="0" lvl="0" marL="0" rtl="0" algn="l">
              <a:spcBef>
                <a:spcPts val="0"/>
              </a:spcBef>
              <a:spcAft>
                <a:spcPts val="0"/>
              </a:spcAft>
              <a:buNone/>
            </a:pPr>
            <a:r>
              <a:t/>
            </a:r>
            <a:endParaRPr sz="1000">
              <a:solidFill>
                <a:schemeClr val="dk1"/>
              </a:solidFill>
              <a:highlight>
                <a:schemeClr val="lt1"/>
              </a:highlight>
            </a:endParaRPr>
          </a:p>
          <a:p>
            <a:pPr indent="0" lvl="0" marL="0" rtl="0" algn="l">
              <a:spcBef>
                <a:spcPts val="0"/>
              </a:spcBef>
              <a:spcAft>
                <a:spcPts val="0"/>
              </a:spcAft>
              <a:buNone/>
            </a:pPr>
            <a:r>
              <a:t/>
            </a:r>
            <a:endParaRPr sz="1000">
              <a:solidFill>
                <a:schemeClr val="dk1"/>
              </a:solidFill>
              <a:highlight>
                <a:schemeClr val="lt1"/>
              </a:highlight>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8d72197f7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28d72197f7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28d72197f7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28d72197f7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28d72197f7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28d72197f7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28d72197f7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28d72197f7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28d72197f7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28d72197f7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28d72197f7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28d72197f7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28d72197f7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28d72197f7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diklasifikasikan ke kelas 0 atau tidak terkena penyakit stroke. Jika hasil output neuron lebih kecil dari 0.5 , maka data tersebut masuk ke dalam kelas 0, yaitu tidak terkena penyakit stroke, namun jika hasil output menunjukkan angka lebih besar sama dengan 0.5, maka data tersebut masuk ke dalam kelas 1, yang artinya terkena</a:t>
            </a:r>
            <a:endParaRPr/>
          </a:p>
          <a:p>
            <a:pPr indent="0" lvl="0" marL="0" rtl="0" algn="l">
              <a:spcBef>
                <a:spcPts val="0"/>
              </a:spcBef>
              <a:spcAft>
                <a:spcPts val="0"/>
              </a:spcAft>
              <a:buNone/>
            </a:pPr>
            <a:r>
              <a:rPr lang="id"/>
              <a:t>penyakit stroke</a:t>
            </a:r>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28d72197f7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28d72197f7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Pada perhitungan di atas, dikarenakan output neural network yang dipakai hanya 1 buah, maka hasil cost dari kesalahan klasifikasi jika dinormalisasi pasti akan menghasilkan angka 1. Jika output neural network lebih dari 1, maka hasil normalisasi akan lebih terlihat. Hasil cost ini akan dibandingkan dengan output dari weight neural network lainnya dan akan diambil nilai yang terbesar sebagai nilai cost-sensitive learning.</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28d72197f7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28d72197f7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25c2ae5109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25c2ae5109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28d72197f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28d72197f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25c2ae5109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25c2ae5109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id">
                <a:solidFill>
                  <a:schemeClr val="dk1"/>
                </a:solidFill>
              </a:rPr>
              <a:t>Learning rate (0.1 dan 0.01) , berfungsi untuk mengatur seberapa besar model melakukan update weight. </a:t>
            </a:r>
            <a:endParaRPr>
              <a:solidFill>
                <a:schemeClr val="dk1"/>
              </a:solidFill>
            </a:endParaRPr>
          </a:p>
          <a:p>
            <a:pPr indent="-298450" lvl="1" marL="914400" rtl="0" algn="l">
              <a:spcBef>
                <a:spcPts val="0"/>
              </a:spcBef>
              <a:spcAft>
                <a:spcPts val="0"/>
              </a:spcAft>
              <a:buClr>
                <a:schemeClr val="dk1"/>
              </a:buClr>
              <a:buSzPts val="1100"/>
              <a:buChar char="○"/>
            </a:pPr>
            <a:r>
              <a:rPr lang="id">
                <a:solidFill>
                  <a:schemeClr val="dk1"/>
                </a:solidFill>
              </a:rPr>
              <a:t>pada penelitian </a:t>
            </a:r>
            <a:r>
              <a:rPr lang="id" sz="1000">
                <a:solidFill>
                  <a:schemeClr val="dk1"/>
                </a:solidFill>
                <a:highlight>
                  <a:schemeClr val="lt1"/>
                </a:highlight>
              </a:rPr>
              <a:t>Nasrin Someeh, ia menggunakan learning rate 0.1 dan mendapatkan hasil terbaik, sedangkan pada buku aurelien geron dijelaskan bahwa learning rate yang terlalu kecil, sebenarnya bisa saja konvergen, tapi membutuhkan waktu yang lama, tapi kalau learning rate terlalu besar, modelnya tidak bisa konvergen. jadi disini saya mencoba menggunakan 0.01 dan 0.1.</a:t>
            </a:r>
            <a:endParaRPr>
              <a:solidFill>
                <a:schemeClr val="dk1"/>
              </a:solidFill>
            </a:endParaRPr>
          </a:p>
          <a:p>
            <a:pPr indent="-298450" lvl="0" marL="457200" rtl="0" algn="l">
              <a:spcBef>
                <a:spcPts val="0"/>
              </a:spcBef>
              <a:spcAft>
                <a:spcPts val="0"/>
              </a:spcAft>
              <a:buClr>
                <a:schemeClr val="dk1"/>
              </a:buClr>
              <a:buSzPts val="1100"/>
              <a:buChar char="●"/>
            </a:pPr>
            <a:r>
              <a:rPr lang="id">
                <a:solidFill>
                  <a:schemeClr val="dk1"/>
                </a:solidFill>
              </a:rPr>
              <a:t>Hidden layer (5, 10, dan 20), berfungsi untuk pola-pola yang tidak terlihat di neural network. Semakin banyak, semakin lambat, tetapi bisa menemukan pola yang kompleks. </a:t>
            </a:r>
            <a:endParaRPr>
              <a:solidFill>
                <a:schemeClr val="dk1"/>
              </a:solidFill>
            </a:endParaRPr>
          </a:p>
          <a:p>
            <a:pPr indent="-298450" lvl="1" marL="914400" rtl="0" algn="l">
              <a:spcBef>
                <a:spcPts val="0"/>
              </a:spcBef>
              <a:spcAft>
                <a:spcPts val="0"/>
              </a:spcAft>
              <a:buClr>
                <a:schemeClr val="dk1"/>
              </a:buClr>
              <a:buSzPts val="1100"/>
              <a:buChar char="○"/>
            </a:pPr>
            <a:r>
              <a:rPr lang="id" sz="1000">
                <a:solidFill>
                  <a:schemeClr val="dk1"/>
                </a:solidFill>
                <a:highlight>
                  <a:schemeClr val="lt1"/>
                </a:highlight>
              </a:rPr>
              <a:t>dalam Penelitian Maya B. S. dan Asha T menggunakan hidden layer hanya sebesar 5 dan mendapatkan akurasi yang cukup memuaskan, yaitu 86.42%, sedangkan dalam Penelitian N. Someeh, et al, menggunakan beragam hidden layer, mulai dari 10 sampai 50, namun penulis akan mencoba hidden layer 10 dan 20, dikarenakan hasilnya sudah sangat memuaskan, yaitu pada hiddden layer 10 mendapatkan ROC tertinggi 0.97% dan akurasi 99.5% sendangkan pada hidden layer 20, model mendapatkan ROC tertinggi 99% dan akurasi 99.3%</a:t>
            </a:r>
            <a:endParaRPr>
              <a:solidFill>
                <a:schemeClr val="dk1"/>
              </a:solidFill>
            </a:endParaRPr>
          </a:p>
          <a:p>
            <a:pPr indent="-298450" lvl="0" marL="457200" rtl="0" algn="l">
              <a:spcBef>
                <a:spcPts val="0"/>
              </a:spcBef>
              <a:spcAft>
                <a:spcPts val="0"/>
              </a:spcAft>
              <a:buClr>
                <a:schemeClr val="dk1"/>
              </a:buClr>
              <a:buSzPts val="1100"/>
              <a:buChar char="●"/>
            </a:pPr>
            <a:r>
              <a:rPr lang="id">
                <a:solidFill>
                  <a:schemeClr val="dk1"/>
                </a:solidFill>
              </a:rPr>
              <a:t>Epoch (10, 50, 100), merupakan iterasi 1 siklus program selesai dijalankan. Semakin besar semakin bisa meningkatkan akurasi, namun akan semakin lama, dan dapat menyebabkan overfitting. </a:t>
            </a:r>
            <a:endParaRPr>
              <a:solidFill>
                <a:schemeClr val="dk1"/>
              </a:solidFill>
            </a:endParaRPr>
          </a:p>
          <a:p>
            <a:pPr indent="-298450" lvl="1" marL="914400" rtl="0" algn="l">
              <a:spcBef>
                <a:spcPts val="0"/>
              </a:spcBef>
              <a:spcAft>
                <a:spcPts val="0"/>
              </a:spcAft>
              <a:buClr>
                <a:schemeClr val="dk1"/>
              </a:buClr>
              <a:buSzPts val="1100"/>
              <a:buChar char="○"/>
            </a:pPr>
            <a:r>
              <a:rPr lang="id">
                <a:solidFill>
                  <a:schemeClr val="dk1"/>
                </a:solidFill>
              </a:rPr>
              <a:t> karena pada Penelitian S. Cheon dkk memakai epoch sebesar 50 dan mendapatkan akurasi 84.03%, sedangkan pada Penelitian Someeh dkk menggunakan beragam epoch, yaitu dari 100 hingga 1000, tetapi hasil dari epoch 100 sendiri sudah baik, yaitu sudah mencapai 93.9%. Disisi lain, penulis ingin membuktikan apakah model tidak mendapat akurasi yang baik jika epoch diperkecil. Oleh sebab itu, digunakan epoch 10</a:t>
            </a:r>
            <a:endParaRPr>
              <a:solidFill>
                <a:schemeClr val="dk1"/>
              </a:solidFill>
            </a:endParaRPr>
          </a:p>
          <a:p>
            <a:pPr indent="-298450" lvl="0" marL="457200" rtl="0" algn="l">
              <a:spcBef>
                <a:spcPts val="0"/>
              </a:spcBef>
              <a:spcAft>
                <a:spcPts val="0"/>
              </a:spcAft>
              <a:buClr>
                <a:schemeClr val="dk1"/>
              </a:buClr>
              <a:buSzPts val="1100"/>
              <a:buChar char="●"/>
            </a:pPr>
            <a:r>
              <a:rPr lang="id">
                <a:solidFill>
                  <a:schemeClr val="dk1"/>
                </a:solidFill>
              </a:rPr>
              <a:t>Activation function (ReLU, TanH, sigmoid), berfungsi untuk menentukan output dari neural network, dengan range 0 sampai 1, -1 sampai 1, 0 sampai x. Nilai range tergantung dari masing-masing activation function.</a:t>
            </a:r>
            <a:endParaRPr>
              <a:solidFill>
                <a:schemeClr val="dk1"/>
              </a:solidFill>
            </a:endParaRPr>
          </a:p>
          <a:p>
            <a:pPr indent="-298450" lvl="1" marL="914400" rtl="0" algn="l">
              <a:spcBef>
                <a:spcPts val="0"/>
              </a:spcBef>
              <a:spcAft>
                <a:spcPts val="0"/>
              </a:spcAft>
              <a:buClr>
                <a:schemeClr val="dk1"/>
              </a:buClr>
              <a:buSzPts val="1100"/>
              <a:buChar char="○"/>
            </a:pPr>
            <a:r>
              <a:rPr lang="id">
                <a:solidFill>
                  <a:schemeClr val="dk1"/>
                </a:solidFill>
              </a:rPr>
              <a:t>Yang dipakai: ReLu dan TanH (pada input dan hidden layer), sigmoid (pada output layer)</a:t>
            </a:r>
            <a:endParaRPr>
              <a:solidFill>
                <a:schemeClr val="dk1"/>
              </a:solidFill>
            </a:endParaRPr>
          </a:p>
          <a:p>
            <a:pPr indent="-298450" lvl="1" marL="914400" rtl="0" algn="l">
              <a:spcBef>
                <a:spcPts val="0"/>
              </a:spcBef>
              <a:spcAft>
                <a:spcPts val="0"/>
              </a:spcAft>
              <a:buClr>
                <a:schemeClr val="dk1"/>
              </a:buClr>
              <a:buSzPts val="1100"/>
              <a:buChar char="○"/>
            </a:pPr>
            <a:r>
              <a:rPr lang="id">
                <a:solidFill>
                  <a:schemeClr val="dk1"/>
                </a:solidFill>
              </a:rPr>
              <a:t>Alasan: dalam buku S.Haykin, AF ini adalah AF yang paling populer, dan pada penelitian Someeh dkk, AF ini menghasilkan ROC 90%</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1b519f110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1b519f110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25c2ae5109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25c2ae5109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25c2ae5109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25c2ae5109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25c2ae5109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25c2ae5109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25c2ae5109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25c2ae5109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25c2ae510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25c2ae510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25c2ae5109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25c2ae5109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25c2ae5109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25c2ae5109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25c2ae510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25c2ae510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Hal ini sesuai dengan teori yang ada, yaitu semakin besar epoch dapat meningkatkan akurasi, namun dapat juga menyebabkan overfitting yang ditunjukkan dengan akurasi yang turun secara drastis saat pengujian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28d72197f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28d72197f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25c2ae5109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25c2ae5109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Hal ini dapat terjadi karena learning rate yang dipakai terlalu besar sehingga model tidak dapat konvergen. Hal ini juga sesuai dengan teori yang ada, bahwa hidden layer dapat mencari pola-pola yang tidak terlihat dalam data, namun dapat menyebabkan overfitting yang dibuktikan dengan turunnya akurasi pada learning rate 0.1</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25c2ae5109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25c2ae5109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25c2ae5109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25c2ae5109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underfitting</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25c2ae5109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25c2ae5109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d">
                <a:solidFill>
                  <a:schemeClr val="dk1"/>
                </a:solidFill>
              </a:rPr>
              <a:t>underfitting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25c2ae5109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25c2ae5109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chemeClr val="dk1"/>
                </a:solidFill>
              </a:rPr>
              <a:t>underfitting</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25c2ae5109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25c2ae5109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25c2ae5109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25c2ae5109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25c2ae5109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25c2ae5109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25c2ae5109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25c2ae5109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25c2ae5109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25c2ae5109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8d72197f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28d72197f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25c2ae5109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25c2ae5109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25c2ae5109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25c2ae5109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25c2ae510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25c2ae5109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25c2ae5109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25c2ae5109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25c2ae5109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25c2ae5109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25c2ae5109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25c2ae5109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25c2ae5109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25c2ae5109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25c2ae510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25c2ae510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25c2ae5109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25c2ae5109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Diambil 5 (age, work_type, ever_married, heart_disease, bmi)</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25c2ae5109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25c2ae5109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8d72197f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8d72197f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25c2ae510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25c2ae5109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25c2ae5109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25c2ae5109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25c2ae5109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25c2ae5109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25c2ae5109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25c2ae5109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akurasi dan roc meningkat tp tdk signifikan</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25c2ae5109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25c2ae5109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25c2ae5109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25c2ae5109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25c2ae5109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25c2ae5109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HL:</a:t>
            </a:r>
            <a:endParaRPr/>
          </a:p>
          <a:p>
            <a:pPr indent="0" lvl="0" marL="0" rtl="0" algn="l">
              <a:spcBef>
                <a:spcPts val="0"/>
              </a:spcBef>
              <a:spcAft>
                <a:spcPts val="0"/>
              </a:spcAft>
              <a:buNone/>
            </a:pPr>
            <a:r>
              <a:rPr lang="id"/>
              <a:t>2-&gt; dalam buku Aurelien Geron, hidden layer 2 sudah termaksud DNN</a:t>
            </a:r>
            <a:endParaRPr/>
          </a:p>
          <a:p>
            <a:pPr indent="0" lvl="0" marL="0" rtl="0" algn="l">
              <a:spcBef>
                <a:spcPts val="0"/>
              </a:spcBef>
              <a:spcAft>
                <a:spcPts val="0"/>
              </a:spcAft>
              <a:buNone/>
            </a:pPr>
            <a:r>
              <a:rPr lang="id"/>
              <a:t>3-&gt; dalam penelitian Chantamit dan Goyal, model mendapatkan MSE sebesar 0.2596, hasil nilai error ini kecil dan tentu sudah sangat baik.</a:t>
            </a:r>
            <a:endParaRPr/>
          </a:p>
          <a:p>
            <a:pPr indent="0" lvl="0" marL="0" rtl="0" algn="l">
              <a:spcBef>
                <a:spcPts val="0"/>
              </a:spcBef>
              <a:spcAft>
                <a:spcPts val="0"/>
              </a:spcAft>
              <a:buNone/>
            </a:pPr>
            <a:r>
              <a:rPr lang="id"/>
              <a:t>4-&gt; dalam penelitian S.Cheon dkk, model mendapat akurasi 83.48%</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25c2ae5109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25c2ae5109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25c2ae5109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25c2ae5109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25c2ae5109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25c2ae5109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hidden layer 4 memiliki 3 kombinasi model terbaik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56" name="Google Shape;56;p14"/>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57" name="Google Shape;57;p14"/>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58" name="Google Shape;58;p14"/>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rtl="0"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rtl="0"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rtl="0"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rtl="0"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rtl="0"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rtl="0"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rtl="0"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rtl="0"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5"/>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62" name="Google Shape;62;p15"/>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63" name="Google Shape;63;p15"/>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64" name="Google Shape;6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68" name="Google Shape;68;p1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9" name="Google Shape;6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sp>
        <p:nvSpPr>
          <p:cNvPr id="71" name="Google Shape;71;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72" name="Google Shape;72;p17"/>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3" name="Google Shape;73;p17"/>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sp>
        <p:nvSpPr>
          <p:cNvPr id="79" name="Google Shape;79;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0" name="Google Shape;80;p19"/>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1" name="Google Shape;8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2" name="Shape 82"/>
        <p:cNvGrpSpPr/>
        <p:nvPr/>
      </p:nvGrpSpPr>
      <p:grpSpPr>
        <a:xfrm>
          <a:off x="0" y="0"/>
          <a:ext cx="0" cy="0"/>
          <a:chOff x="0" y="0"/>
          <a:chExt cx="0" cy="0"/>
        </a:xfrm>
      </p:grpSpPr>
      <p:sp>
        <p:nvSpPr>
          <p:cNvPr id="83" name="Google Shape;83;p20"/>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0"/>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5" name="Google Shape;8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21"/>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9" name="Google Shape;89;p21"/>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4200"/>
              <a:buNone/>
              <a:defRPr>
                <a:solidFill>
                  <a:schemeClr val="lt2"/>
                </a:solidFill>
              </a:defRPr>
            </a:lvl1pPr>
            <a:lvl2pPr lvl="1" rtl="0" algn="ctr">
              <a:spcBef>
                <a:spcPts val="0"/>
              </a:spcBef>
              <a:spcAft>
                <a:spcPts val="0"/>
              </a:spcAft>
              <a:buClr>
                <a:schemeClr val="lt2"/>
              </a:buClr>
              <a:buSzPts val="4200"/>
              <a:buNone/>
              <a:defRPr>
                <a:solidFill>
                  <a:schemeClr val="lt2"/>
                </a:solidFill>
              </a:defRPr>
            </a:lvl2pPr>
            <a:lvl3pPr lvl="2" rtl="0" algn="ctr">
              <a:spcBef>
                <a:spcPts val="0"/>
              </a:spcBef>
              <a:spcAft>
                <a:spcPts val="0"/>
              </a:spcAft>
              <a:buClr>
                <a:schemeClr val="lt2"/>
              </a:buClr>
              <a:buSzPts val="4200"/>
              <a:buNone/>
              <a:defRPr>
                <a:solidFill>
                  <a:schemeClr val="lt2"/>
                </a:solidFill>
              </a:defRPr>
            </a:lvl3pPr>
            <a:lvl4pPr lvl="3" rtl="0" algn="ctr">
              <a:spcBef>
                <a:spcPts val="0"/>
              </a:spcBef>
              <a:spcAft>
                <a:spcPts val="0"/>
              </a:spcAft>
              <a:buClr>
                <a:schemeClr val="lt2"/>
              </a:buClr>
              <a:buSzPts val="4200"/>
              <a:buNone/>
              <a:defRPr>
                <a:solidFill>
                  <a:schemeClr val="lt2"/>
                </a:solidFill>
              </a:defRPr>
            </a:lvl4pPr>
            <a:lvl5pPr lvl="4" rtl="0" algn="ctr">
              <a:spcBef>
                <a:spcPts val="0"/>
              </a:spcBef>
              <a:spcAft>
                <a:spcPts val="0"/>
              </a:spcAft>
              <a:buClr>
                <a:schemeClr val="lt2"/>
              </a:buClr>
              <a:buSzPts val="4200"/>
              <a:buNone/>
              <a:defRPr>
                <a:solidFill>
                  <a:schemeClr val="lt2"/>
                </a:solidFill>
              </a:defRPr>
            </a:lvl5pPr>
            <a:lvl6pPr lvl="5" rtl="0" algn="ctr">
              <a:spcBef>
                <a:spcPts val="0"/>
              </a:spcBef>
              <a:spcAft>
                <a:spcPts val="0"/>
              </a:spcAft>
              <a:buClr>
                <a:schemeClr val="lt2"/>
              </a:buClr>
              <a:buSzPts val="4200"/>
              <a:buNone/>
              <a:defRPr>
                <a:solidFill>
                  <a:schemeClr val="lt2"/>
                </a:solidFill>
              </a:defRPr>
            </a:lvl6pPr>
            <a:lvl7pPr lvl="6" rtl="0" algn="ctr">
              <a:spcBef>
                <a:spcPts val="0"/>
              </a:spcBef>
              <a:spcAft>
                <a:spcPts val="0"/>
              </a:spcAft>
              <a:buClr>
                <a:schemeClr val="lt2"/>
              </a:buClr>
              <a:buSzPts val="4200"/>
              <a:buNone/>
              <a:defRPr>
                <a:solidFill>
                  <a:schemeClr val="lt2"/>
                </a:solidFill>
              </a:defRPr>
            </a:lvl7pPr>
            <a:lvl8pPr lvl="7" rtl="0" algn="ctr">
              <a:spcBef>
                <a:spcPts val="0"/>
              </a:spcBef>
              <a:spcAft>
                <a:spcPts val="0"/>
              </a:spcAft>
              <a:buClr>
                <a:schemeClr val="lt2"/>
              </a:buClr>
              <a:buSzPts val="4200"/>
              <a:buNone/>
              <a:defRPr>
                <a:solidFill>
                  <a:schemeClr val="lt2"/>
                </a:solidFill>
              </a:defRPr>
            </a:lvl8pPr>
            <a:lvl9pPr lvl="8" rtl="0" algn="ctr">
              <a:spcBef>
                <a:spcPts val="0"/>
              </a:spcBef>
              <a:spcAft>
                <a:spcPts val="0"/>
              </a:spcAft>
              <a:buClr>
                <a:schemeClr val="lt2"/>
              </a:buClr>
              <a:buSzPts val="4200"/>
              <a:buNone/>
              <a:defRPr>
                <a:solidFill>
                  <a:schemeClr val="lt2"/>
                </a:solidFill>
              </a:defRPr>
            </a:lvl9pPr>
          </a:lstStyle>
          <a:p/>
        </p:txBody>
      </p:sp>
      <p:sp>
        <p:nvSpPr>
          <p:cNvPr id="90" name="Google Shape;90;p21"/>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rtl="0"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rtl="0"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rtl="0"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rtl="0"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rtl="0"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rtl="0"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rtl="0"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rtl="0"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91" name="Google Shape;91;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3" name="Shape 93"/>
        <p:cNvGrpSpPr/>
        <p:nvPr/>
      </p:nvGrpSpPr>
      <p:grpSpPr>
        <a:xfrm>
          <a:off x="0" y="0"/>
          <a:ext cx="0" cy="0"/>
          <a:chOff x="0" y="0"/>
          <a:chExt cx="0" cy="0"/>
        </a:xfrm>
      </p:grpSpPr>
      <p:sp>
        <p:nvSpPr>
          <p:cNvPr id="94" name="Google Shape;94;p22"/>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6" name="Shape 96"/>
        <p:cNvGrpSpPr/>
        <p:nvPr/>
      </p:nvGrpSpPr>
      <p:grpSpPr>
        <a:xfrm>
          <a:off x="0" y="0"/>
          <a:ext cx="0" cy="0"/>
          <a:chOff x="0" y="0"/>
          <a:chExt cx="0" cy="0"/>
        </a:xfrm>
      </p:grpSpPr>
      <p:sp>
        <p:nvSpPr>
          <p:cNvPr id="97" name="Google Shape;97;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3"/>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2"/>
              </a:buClr>
              <a:buSzPts val="16000"/>
              <a:buNone/>
              <a:defRPr sz="16000">
                <a:solidFill>
                  <a:schemeClr val="lt2"/>
                </a:solidFill>
              </a:defRPr>
            </a:lvl1pPr>
            <a:lvl2pPr lvl="1" rtl="0" algn="ctr">
              <a:spcBef>
                <a:spcPts val="0"/>
              </a:spcBef>
              <a:spcAft>
                <a:spcPts val="0"/>
              </a:spcAft>
              <a:buClr>
                <a:schemeClr val="lt2"/>
              </a:buClr>
              <a:buSzPts val="16000"/>
              <a:buNone/>
              <a:defRPr sz="16000">
                <a:solidFill>
                  <a:schemeClr val="lt2"/>
                </a:solidFill>
              </a:defRPr>
            </a:lvl2pPr>
            <a:lvl3pPr lvl="2" rtl="0" algn="ctr">
              <a:spcBef>
                <a:spcPts val="0"/>
              </a:spcBef>
              <a:spcAft>
                <a:spcPts val="0"/>
              </a:spcAft>
              <a:buClr>
                <a:schemeClr val="lt2"/>
              </a:buClr>
              <a:buSzPts val="16000"/>
              <a:buNone/>
              <a:defRPr sz="16000">
                <a:solidFill>
                  <a:schemeClr val="lt2"/>
                </a:solidFill>
              </a:defRPr>
            </a:lvl3pPr>
            <a:lvl4pPr lvl="3" rtl="0" algn="ctr">
              <a:spcBef>
                <a:spcPts val="0"/>
              </a:spcBef>
              <a:spcAft>
                <a:spcPts val="0"/>
              </a:spcAft>
              <a:buClr>
                <a:schemeClr val="lt2"/>
              </a:buClr>
              <a:buSzPts val="16000"/>
              <a:buNone/>
              <a:defRPr sz="16000">
                <a:solidFill>
                  <a:schemeClr val="lt2"/>
                </a:solidFill>
              </a:defRPr>
            </a:lvl4pPr>
            <a:lvl5pPr lvl="4" rtl="0" algn="ctr">
              <a:spcBef>
                <a:spcPts val="0"/>
              </a:spcBef>
              <a:spcAft>
                <a:spcPts val="0"/>
              </a:spcAft>
              <a:buClr>
                <a:schemeClr val="lt2"/>
              </a:buClr>
              <a:buSzPts val="16000"/>
              <a:buNone/>
              <a:defRPr sz="16000">
                <a:solidFill>
                  <a:schemeClr val="lt2"/>
                </a:solidFill>
              </a:defRPr>
            </a:lvl5pPr>
            <a:lvl6pPr lvl="5" rtl="0" algn="ctr">
              <a:spcBef>
                <a:spcPts val="0"/>
              </a:spcBef>
              <a:spcAft>
                <a:spcPts val="0"/>
              </a:spcAft>
              <a:buClr>
                <a:schemeClr val="lt2"/>
              </a:buClr>
              <a:buSzPts val="16000"/>
              <a:buNone/>
              <a:defRPr sz="16000">
                <a:solidFill>
                  <a:schemeClr val="lt2"/>
                </a:solidFill>
              </a:defRPr>
            </a:lvl6pPr>
            <a:lvl7pPr lvl="6" rtl="0" algn="ctr">
              <a:spcBef>
                <a:spcPts val="0"/>
              </a:spcBef>
              <a:spcAft>
                <a:spcPts val="0"/>
              </a:spcAft>
              <a:buClr>
                <a:schemeClr val="lt2"/>
              </a:buClr>
              <a:buSzPts val="16000"/>
              <a:buNone/>
              <a:defRPr sz="16000">
                <a:solidFill>
                  <a:schemeClr val="lt2"/>
                </a:solidFill>
              </a:defRPr>
            </a:lvl7pPr>
            <a:lvl8pPr lvl="7" rtl="0" algn="ctr">
              <a:spcBef>
                <a:spcPts val="0"/>
              </a:spcBef>
              <a:spcAft>
                <a:spcPts val="0"/>
              </a:spcAft>
              <a:buClr>
                <a:schemeClr val="lt2"/>
              </a:buClr>
              <a:buSzPts val="16000"/>
              <a:buNone/>
              <a:defRPr sz="16000">
                <a:solidFill>
                  <a:schemeClr val="lt2"/>
                </a:solidFill>
              </a:defRPr>
            </a:lvl8pPr>
            <a:lvl9pPr lvl="8" rtl="0" algn="ctr">
              <a:spcBef>
                <a:spcPts val="0"/>
              </a:spcBef>
              <a:spcAft>
                <a:spcPts val="0"/>
              </a:spcAft>
              <a:buClr>
                <a:schemeClr val="lt2"/>
              </a:buClr>
              <a:buSzPts val="16000"/>
              <a:buNone/>
              <a:defRPr sz="16000">
                <a:solidFill>
                  <a:schemeClr val="lt2"/>
                </a:solidFill>
              </a:defRPr>
            </a:lvl9pPr>
          </a:lstStyle>
          <a:p>
            <a:r>
              <a:t>xx%</a:t>
            </a:r>
          </a:p>
        </p:txBody>
      </p:sp>
      <p:sp>
        <p:nvSpPr>
          <p:cNvPr id="99" name="Google Shape;99;p23"/>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52" name="Google Shape;52;p13"/>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Economica"/>
                <a:ea typeface="Economica"/>
                <a:cs typeface="Economica"/>
                <a:sym typeface="Economica"/>
              </a:defRPr>
            </a:lvl1pPr>
            <a:lvl2pPr lvl="1" rtl="0" algn="r">
              <a:buNone/>
              <a:defRPr sz="1000">
                <a:solidFill>
                  <a:schemeClr val="dk1"/>
                </a:solidFill>
                <a:latin typeface="Economica"/>
                <a:ea typeface="Economica"/>
                <a:cs typeface="Economica"/>
                <a:sym typeface="Economica"/>
              </a:defRPr>
            </a:lvl2pPr>
            <a:lvl3pPr lvl="2" rtl="0" algn="r">
              <a:buNone/>
              <a:defRPr sz="1000">
                <a:solidFill>
                  <a:schemeClr val="dk1"/>
                </a:solidFill>
                <a:latin typeface="Economica"/>
                <a:ea typeface="Economica"/>
                <a:cs typeface="Economica"/>
                <a:sym typeface="Economica"/>
              </a:defRPr>
            </a:lvl3pPr>
            <a:lvl4pPr lvl="3" rtl="0" algn="r">
              <a:buNone/>
              <a:defRPr sz="1000">
                <a:solidFill>
                  <a:schemeClr val="dk1"/>
                </a:solidFill>
                <a:latin typeface="Economica"/>
                <a:ea typeface="Economica"/>
                <a:cs typeface="Economica"/>
                <a:sym typeface="Economica"/>
              </a:defRPr>
            </a:lvl4pPr>
            <a:lvl5pPr lvl="4" rtl="0" algn="r">
              <a:buNone/>
              <a:defRPr sz="1000">
                <a:solidFill>
                  <a:schemeClr val="dk1"/>
                </a:solidFill>
                <a:latin typeface="Economica"/>
                <a:ea typeface="Economica"/>
                <a:cs typeface="Economica"/>
                <a:sym typeface="Economica"/>
              </a:defRPr>
            </a:lvl5pPr>
            <a:lvl6pPr lvl="5" rtl="0" algn="r">
              <a:buNone/>
              <a:defRPr sz="1000">
                <a:solidFill>
                  <a:schemeClr val="dk1"/>
                </a:solidFill>
                <a:latin typeface="Economica"/>
                <a:ea typeface="Economica"/>
                <a:cs typeface="Economica"/>
                <a:sym typeface="Economica"/>
              </a:defRPr>
            </a:lvl6pPr>
            <a:lvl7pPr lvl="6" rtl="0" algn="r">
              <a:buNone/>
              <a:defRPr sz="1000">
                <a:solidFill>
                  <a:schemeClr val="dk1"/>
                </a:solidFill>
                <a:latin typeface="Economica"/>
                <a:ea typeface="Economica"/>
                <a:cs typeface="Economica"/>
                <a:sym typeface="Economica"/>
              </a:defRPr>
            </a:lvl7pPr>
            <a:lvl8pPr lvl="7" rtl="0" algn="r">
              <a:buNone/>
              <a:defRPr sz="1000">
                <a:solidFill>
                  <a:schemeClr val="dk1"/>
                </a:solidFill>
                <a:latin typeface="Economica"/>
                <a:ea typeface="Economica"/>
                <a:cs typeface="Economica"/>
                <a:sym typeface="Economica"/>
              </a:defRPr>
            </a:lvl8pPr>
            <a:lvl9pPr lvl="8" rtl="0"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9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image" Target="../media/image10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10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10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10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10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 Id="rId3" Type="http://schemas.openxmlformats.org/officeDocument/2006/relationships/image" Target="../media/image10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8.jp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23.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24.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28.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42.pn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47.png"/><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45.png"/><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52.png"/><Relationship Id="rId4" Type="http://schemas.openxmlformats.org/officeDocument/2006/relationships/image" Target="../media/image51.png"/><Relationship Id="rId5"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55.png"/><Relationship Id="rId4" Type="http://schemas.openxmlformats.org/officeDocument/2006/relationships/image" Target="../media/image59.png"/><Relationship Id="rId5"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6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67.png"/><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64.png"/><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71.png"/><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6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6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7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7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6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7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81.png"/><Relationship Id="rId4" Type="http://schemas.openxmlformats.org/officeDocument/2006/relationships/image" Target="../media/image7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79.png"/><Relationship Id="rId4" Type="http://schemas.openxmlformats.org/officeDocument/2006/relationships/image" Target="../media/image8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76.png"/><Relationship Id="rId4" Type="http://schemas.openxmlformats.org/officeDocument/2006/relationships/image" Target="../media/image7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73.png"/><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8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8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85.png"/><Relationship Id="rId4" Type="http://schemas.openxmlformats.org/officeDocument/2006/relationships/image" Target="../media/image7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8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8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9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8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9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image" Target="../media/image9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9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9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9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90.png"/><Relationship Id="rId4" Type="http://schemas.openxmlformats.org/officeDocument/2006/relationships/image" Target="../media/image9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101.png"/><Relationship Id="rId4" Type="http://schemas.openxmlformats.org/officeDocument/2006/relationships/image" Target="../media/image9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5"/>
          <p:cNvSpPr txBox="1"/>
          <p:nvPr>
            <p:ph type="ctrTitle"/>
          </p:nvPr>
        </p:nvSpPr>
        <p:spPr>
          <a:xfrm>
            <a:off x="3044700" y="1001325"/>
            <a:ext cx="3054600" cy="314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id" sz="3000"/>
              <a:t>Penerapan Deep Neural Network dengan Dropout dan Cost-Sensitive Learning untuk Prediksi Seorang Terkena Penyakit Stroke</a:t>
            </a:r>
            <a:endParaRPr sz="3000"/>
          </a:p>
        </p:txBody>
      </p:sp>
      <p:sp>
        <p:nvSpPr>
          <p:cNvPr id="108" name="Google Shape;108;p25"/>
          <p:cNvSpPr txBox="1"/>
          <p:nvPr>
            <p:ph idx="1" type="subTitle"/>
          </p:nvPr>
        </p:nvSpPr>
        <p:spPr>
          <a:xfrm>
            <a:off x="6767525" y="4297603"/>
            <a:ext cx="2193000" cy="349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852"/>
              <a:buNone/>
            </a:pPr>
            <a:r>
              <a:rPr lang="id" sz="1817"/>
              <a:t>1118004 - Cynthia Caroline</a:t>
            </a:r>
            <a:endParaRPr sz="1817"/>
          </a:p>
        </p:txBody>
      </p:sp>
      <p:pic>
        <p:nvPicPr>
          <p:cNvPr id="109" name="Google Shape;109;p25"/>
          <p:cNvPicPr preferRelativeResize="0"/>
          <p:nvPr/>
        </p:nvPicPr>
        <p:blipFill>
          <a:blip r:embed="rId3">
            <a:alphaModFix/>
          </a:blip>
          <a:stretch>
            <a:fillRect/>
          </a:stretch>
        </p:blipFill>
        <p:spPr>
          <a:xfrm>
            <a:off x="315000" y="203750"/>
            <a:ext cx="1336750" cy="687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Stroke</a:t>
            </a:r>
            <a:endParaRPr/>
          </a:p>
        </p:txBody>
      </p:sp>
      <p:sp>
        <p:nvSpPr>
          <p:cNvPr id="163" name="Google Shape;163;p3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Kondisi yang terjadi ketika darah ke otak berkurang.</a:t>
            </a:r>
            <a:endParaRPr/>
          </a:p>
          <a:p>
            <a:pPr indent="-342900" lvl="0" marL="457200" rtl="0" algn="l">
              <a:spcBef>
                <a:spcPts val="0"/>
              </a:spcBef>
              <a:spcAft>
                <a:spcPts val="0"/>
              </a:spcAft>
              <a:buSzPts val="1800"/>
              <a:buChar char="●"/>
            </a:pPr>
            <a:r>
              <a:rPr lang="id"/>
              <a:t>Kenapa bisa terjadi?</a:t>
            </a:r>
            <a:endParaRPr/>
          </a:p>
          <a:p>
            <a:pPr indent="-317500" lvl="1" marL="914400" rtl="0" algn="l">
              <a:spcBef>
                <a:spcPts val="0"/>
              </a:spcBef>
              <a:spcAft>
                <a:spcPts val="0"/>
              </a:spcAft>
              <a:buSzPts val="1400"/>
              <a:buChar char="○"/>
            </a:pPr>
            <a:r>
              <a:rPr lang="id"/>
              <a:t>penyumbatan (stroke iskemik) </a:t>
            </a:r>
            <a:endParaRPr/>
          </a:p>
          <a:p>
            <a:pPr indent="-317500" lvl="1" marL="914400" rtl="0" algn="l">
              <a:spcBef>
                <a:spcPts val="0"/>
              </a:spcBef>
              <a:spcAft>
                <a:spcPts val="0"/>
              </a:spcAft>
              <a:buSzPts val="1400"/>
              <a:buChar char="○"/>
            </a:pPr>
            <a:r>
              <a:rPr lang="id"/>
              <a:t>pecahnya pembuluh darah (stroke hemoragik) [12].</a:t>
            </a:r>
            <a:endParaRPr/>
          </a:p>
          <a:p>
            <a:pPr indent="-342900" lvl="0" marL="457200" rtl="0" algn="l">
              <a:spcBef>
                <a:spcPts val="0"/>
              </a:spcBef>
              <a:spcAft>
                <a:spcPts val="0"/>
              </a:spcAft>
              <a:buSzPts val="1800"/>
              <a:buChar char="●"/>
            </a:pPr>
            <a:r>
              <a:rPr lang="id"/>
              <a:t>Tanpa darah, otak tidak akan mendapatkan oksigen dan nutrisi, yang berakibatkan sel-sel pada otak akan segera mati.</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Grafik Hasil Pengujian Deep Neural Network</a:t>
            </a:r>
            <a:endParaRPr/>
          </a:p>
        </p:txBody>
      </p:sp>
      <p:sp>
        <p:nvSpPr>
          <p:cNvPr id="791" name="Google Shape;791;p124"/>
          <p:cNvSpPr txBox="1"/>
          <p:nvPr>
            <p:ph idx="1" type="body"/>
          </p:nvPr>
        </p:nvSpPr>
        <p:spPr>
          <a:xfrm>
            <a:off x="6419700" y="1225225"/>
            <a:ext cx="2412600" cy="3354000"/>
          </a:xfrm>
          <a:prstGeom prst="rect">
            <a:avLst/>
          </a:prstGeom>
        </p:spPr>
        <p:txBody>
          <a:bodyPr anchorCtr="0" anchor="t" bIns="91425" lIns="91425" spcFirstLastPara="1" rIns="91425" wrap="square" tIns="91425">
            <a:normAutofit lnSpcReduction="10000"/>
          </a:bodyPr>
          <a:lstStyle/>
          <a:p>
            <a:pPr indent="-323850" lvl="0" marL="457200" rtl="0" algn="l">
              <a:lnSpc>
                <a:spcPct val="95000"/>
              </a:lnSpc>
              <a:spcBef>
                <a:spcPts val="0"/>
              </a:spcBef>
              <a:spcAft>
                <a:spcPts val="0"/>
              </a:spcAft>
              <a:buSzPts val="1500"/>
              <a:buChar char="●"/>
            </a:pPr>
            <a:r>
              <a:rPr lang="id" sz="1500"/>
              <a:t>R</a:t>
            </a:r>
            <a:r>
              <a:rPr lang="id" sz="1500"/>
              <a:t>ata-rata akurasi dan ROC tertinggi didapat dengan menggunakan activation function relu</a:t>
            </a:r>
            <a:endParaRPr sz="1500"/>
          </a:p>
          <a:p>
            <a:pPr indent="-323850" lvl="0" marL="457200" rtl="0" algn="l">
              <a:lnSpc>
                <a:spcPct val="95000"/>
              </a:lnSpc>
              <a:spcBef>
                <a:spcPts val="0"/>
              </a:spcBef>
              <a:spcAft>
                <a:spcPts val="0"/>
              </a:spcAft>
              <a:buSzPts val="1500"/>
              <a:buChar char="●"/>
            </a:pPr>
            <a:r>
              <a:rPr lang="id" sz="1500"/>
              <a:t>Namun tanh maupun relu, pernah mengalami overfitting dan underfitting </a:t>
            </a:r>
            <a:endParaRPr sz="1500"/>
          </a:p>
          <a:p>
            <a:pPr indent="-323850" lvl="0" marL="457200" rtl="0" algn="l">
              <a:lnSpc>
                <a:spcPct val="95000"/>
              </a:lnSpc>
              <a:spcBef>
                <a:spcPts val="0"/>
              </a:spcBef>
              <a:spcAft>
                <a:spcPts val="0"/>
              </a:spcAft>
              <a:buSzPts val="1500"/>
              <a:buChar char="●"/>
            </a:pPr>
            <a:r>
              <a:rPr lang="id" sz="1500"/>
              <a:t>belum dapat ditarik kesimpulan activation function mana yang lebih cocok</a:t>
            </a:r>
            <a:endParaRPr sz="1500"/>
          </a:p>
        </p:txBody>
      </p:sp>
      <p:pic>
        <p:nvPicPr>
          <p:cNvPr id="792" name="Google Shape;792;p124"/>
          <p:cNvPicPr preferRelativeResize="0"/>
          <p:nvPr/>
        </p:nvPicPr>
        <p:blipFill>
          <a:blip r:embed="rId3">
            <a:alphaModFix/>
          </a:blip>
          <a:stretch>
            <a:fillRect/>
          </a:stretch>
        </p:blipFill>
        <p:spPr>
          <a:xfrm>
            <a:off x="311700" y="1225225"/>
            <a:ext cx="6107999" cy="28547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id" sz="3380"/>
              <a:t>Learning curve Pengujian Tambahan (DNN)</a:t>
            </a:r>
            <a:endParaRPr sz="3380"/>
          </a:p>
        </p:txBody>
      </p:sp>
      <p:pic>
        <p:nvPicPr>
          <p:cNvPr id="798" name="Google Shape;798;p125"/>
          <p:cNvPicPr preferRelativeResize="0"/>
          <p:nvPr/>
        </p:nvPicPr>
        <p:blipFill rotWithShape="1">
          <a:blip r:embed="rId3">
            <a:alphaModFix/>
          </a:blip>
          <a:srcRect b="51828" l="0" r="0" t="0"/>
          <a:stretch/>
        </p:blipFill>
        <p:spPr>
          <a:xfrm>
            <a:off x="617500" y="1299625"/>
            <a:ext cx="3784811" cy="2924344"/>
          </a:xfrm>
          <a:prstGeom prst="rect">
            <a:avLst/>
          </a:prstGeom>
          <a:noFill/>
          <a:ln>
            <a:noFill/>
          </a:ln>
        </p:spPr>
      </p:pic>
      <p:pic>
        <p:nvPicPr>
          <p:cNvPr id="799" name="Google Shape;799;p125"/>
          <p:cNvPicPr preferRelativeResize="0"/>
          <p:nvPr/>
        </p:nvPicPr>
        <p:blipFill rotWithShape="1">
          <a:blip r:embed="rId3">
            <a:alphaModFix/>
          </a:blip>
          <a:srcRect b="0" l="0" r="0" t="48173"/>
          <a:stretch/>
        </p:blipFill>
        <p:spPr>
          <a:xfrm>
            <a:off x="4764890" y="1299625"/>
            <a:ext cx="3784811" cy="3146225"/>
          </a:xfrm>
          <a:prstGeom prst="rect">
            <a:avLst/>
          </a:prstGeom>
          <a:noFill/>
          <a:ln>
            <a:noFill/>
          </a:ln>
        </p:spPr>
      </p:pic>
      <p:sp>
        <p:nvSpPr>
          <p:cNvPr id="800" name="Google Shape;800;p125"/>
          <p:cNvSpPr txBox="1"/>
          <p:nvPr/>
        </p:nvSpPr>
        <p:spPr>
          <a:xfrm>
            <a:off x="605850" y="4328025"/>
            <a:ext cx="7932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100">
                <a:solidFill>
                  <a:schemeClr val="dk1"/>
                </a:solidFill>
              </a:rPr>
              <a:t>Terdapat 2 model dengan kecenderungan </a:t>
            </a:r>
            <a:r>
              <a:rPr lang="id" sz="1100">
                <a:solidFill>
                  <a:schemeClr val="dk1"/>
                </a:solidFill>
              </a:rPr>
              <a:t>overfitting: </a:t>
            </a:r>
            <a:endParaRPr sz="1100">
              <a:solidFill>
                <a:schemeClr val="dk1"/>
              </a:solidFill>
            </a:endParaRPr>
          </a:p>
          <a:p>
            <a:pPr indent="-298450" lvl="0" marL="457200" rtl="0" algn="l">
              <a:spcBef>
                <a:spcPts val="0"/>
              </a:spcBef>
              <a:spcAft>
                <a:spcPts val="0"/>
              </a:spcAft>
              <a:buClr>
                <a:schemeClr val="dk1"/>
              </a:buClr>
              <a:buSzPts val="1100"/>
              <a:buChar char="●"/>
            </a:pPr>
            <a:r>
              <a:rPr lang="id" sz="1100">
                <a:solidFill>
                  <a:schemeClr val="dk1"/>
                </a:solidFill>
              </a:rPr>
              <a:t>Model kedua (learning rate 0.01, hidden layer 4, epoch 10, dan activation function tanh) </a:t>
            </a:r>
            <a:endParaRPr sz="1100">
              <a:solidFill>
                <a:schemeClr val="dk1"/>
              </a:solidFill>
            </a:endParaRPr>
          </a:p>
          <a:p>
            <a:pPr indent="-298450" lvl="0" marL="457200" rtl="0" algn="l">
              <a:spcBef>
                <a:spcPts val="0"/>
              </a:spcBef>
              <a:spcAft>
                <a:spcPts val="0"/>
              </a:spcAft>
              <a:buClr>
                <a:schemeClr val="dk1"/>
              </a:buClr>
              <a:buSzPts val="1100"/>
              <a:buChar char="●"/>
            </a:pPr>
            <a:r>
              <a:rPr lang="id" sz="1100">
                <a:solidFill>
                  <a:schemeClr val="dk1"/>
                </a:solidFill>
              </a:rPr>
              <a:t>Model ketiga (learning rate 0.01, hidden layer 4, epoch 10, dan activation function relu)</a:t>
            </a:r>
            <a:endParaRPr sz="1100">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Hasil Pengujian Deep Neural Network dan Dropout</a:t>
            </a:r>
            <a:endParaRPr/>
          </a:p>
        </p:txBody>
      </p:sp>
      <p:pic>
        <p:nvPicPr>
          <p:cNvPr id="806" name="Google Shape;806;p126"/>
          <p:cNvPicPr preferRelativeResize="0"/>
          <p:nvPr/>
        </p:nvPicPr>
        <p:blipFill>
          <a:blip r:embed="rId3">
            <a:alphaModFix/>
          </a:blip>
          <a:stretch>
            <a:fillRect/>
          </a:stretch>
        </p:blipFill>
        <p:spPr>
          <a:xfrm>
            <a:off x="311700" y="1278975"/>
            <a:ext cx="6210874" cy="35458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27"/>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id"/>
              <a:t>Grafik Hasil Pengujian Deep Neural Network dan Dropout</a:t>
            </a:r>
            <a:endParaRPr/>
          </a:p>
        </p:txBody>
      </p:sp>
      <p:pic>
        <p:nvPicPr>
          <p:cNvPr id="812" name="Google Shape;812;p127"/>
          <p:cNvPicPr preferRelativeResize="0"/>
          <p:nvPr/>
        </p:nvPicPr>
        <p:blipFill>
          <a:blip r:embed="rId3">
            <a:alphaModFix/>
          </a:blip>
          <a:stretch>
            <a:fillRect/>
          </a:stretch>
        </p:blipFill>
        <p:spPr>
          <a:xfrm>
            <a:off x="311700" y="1258350"/>
            <a:ext cx="6042275" cy="2657275"/>
          </a:xfrm>
          <a:prstGeom prst="rect">
            <a:avLst/>
          </a:prstGeom>
          <a:noFill/>
          <a:ln>
            <a:noFill/>
          </a:ln>
        </p:spPr>
      </p:pic>
      <p:sp>
        <p:nvSpPr>
          <p:cNvPr id="813" name="Google Shape;813;p127"/>
          <p:cNvSpPr txBox="1"/>
          <p:nvPr>
            <p:ph idx="1" type="body"/>
          </p:nvPr>
        </p:nvSpPr>
        <p:spPr>
          <a:xfrm>
            <a:off x="6526050" y="1225225"/>
            <a:ext cx="23064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d" sz="1500"/>
              <a:t>T</a:t>
            </a:r>
            <a:r>
              <a:rPr lang="id" sz="1500"/>
              <a:t>idak memiliki perbedaan yang cukup signifikan</a:t>
            </a:r>
            <a:endParaRPr sz="15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28"/>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id"/>
              <a:t>Grafik Hasil Pengujian Deep Neural Network dan Dropout</a:t>
            </a:r>
            <a:endParaRPr/>
          </a:p>
        </p:txBody>
      </p:sp>
      <p:sp>
        <p:nvSpPr>
          <p:cNvPr id="819" name="Google Shape;819;p128"/>
          <p:cNvSpPr txBox="1"/>
          <p:nvPr>
            <p:ph idx="1" type="body"/>
          </p:nvPr>
        </p:nvSpPr>
        <p:spPr>
          <a:xfrm>
            <a:off x="6477725" y="1225225"/>
            <a:ext cx="23547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d" sz="1500"/>
              <a:t>S</a:t>
            </a:r>
            <a:r>
              <a:rPr lang="id" sz="1500"/>
              <a:t>emakin tinggi rate, maka akurasi akan semakin rendah dikarenakan semakin banyak neuron yang dimatikan sehingga model tidak dapat melakukan prediksi dengan baik.</a:t>
            </a:r>
            <a:endParaRPr sz="1500"/>
          </a:p>
        </p:txBody>
      </p:sp>
      <p:pic>
        <p:nvPicPr>
          <p:cNvPr id="820" name="Google Shape;820;p128"/>
          <p:cNvPicPr preferRelativeResize="0"/>
          <p:nvPr/>
        </p:nvPicPr>
        <p:blipFill>
          <a:blip r:embed="rId3">
            <a:alphaModFix/>
          </a:blip>
          <a:stretch>
            <a:fillRect/>
          </a:stretch>
        </p:blipFill>
        <p:spPr>
          <a:xfrm>
            <a:off x="418500" y="1225225"/>
            <a:ext cx="5982426" cy="262272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29"/>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id"/>
              <a:t>Grafik Hasil Pengujian Deep Neural Network dan Dropout</a:t>
            </a:r>
            <a:endParaRPr/>
          </a:p>
        </p:txBody>
      </p:sp>
      <p:sp>
        <p:nvSpPr>
          <p:cNvPr id="826" name="Google Shape;826;p129"/>
          <p:cNvSpPr txBox="1"/>
          <p:nvPr>
            <p:ph idx="1" type="body"/>
          </p:nvPr>
        </p:nvSpPr>
        <p:spPr>
          <a:xfrm>
            <a:off x="6555050" y="1225225"/>
            <a:ext cx="22773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d" sz="1500"/>
              <a:t>A</a:t>
            </a:r>
            <a:r>
              <a:rPr lang="id" sz="1500"/>
              <a:t>ctivation function relu tidak cocok digunakan dalam kasus prediksi penyakit stroke yang menggunakan hidden layer kecil.</a:t>
            </a:r>
            <a:endParaRPr sz="1500"/>
          </a:p>
        </p:txBody>
      </p:sp>
      <p:pic>
        <p:nvPicPr>
          <p:cNvPr id="827" name="Google Shape;827;p129"/>
          <p:cNvPicPr preferRelativeResize="0"/>
          <p:nvPr/>
        </p:nvPicPr>
        <p:blipFill>
          <a:blip r:embed="rId3">
            <a:alphaModFix/>
          </a:blip>
          <a:stretch>
            <a:fillRect/>
          </a:stretch>
        </p:blipFill>
        <p:spPr>
          <a:xfrm>
            <a:off x="311700" y="1225225"/>
            <a:ext cx="6057750" cy="27484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0"/>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Pembahasan Pengujian</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3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Hasil Pengujian Terbaik</a:t>
            </a:r>
            <a:endParaRPr/>
          </a:p>
        </p:txBody>
      </p:sp>
      <p:pic>
        <p:nvPicPr>
          <p:cNvPr id="838" name="Google Shape;838;p131"/>
          <p:cNvPicPr preferRelativeResize="0"/>
          <p:nvPr/>
        </p:nvPicPr>
        <p:blipFill rotWithShape="1">
          <a:blip r:embed="rId3">
            <a:alphaModFix/>
          </a:blip>
          <a:srcRect b="73484" l="0" r="0" t="0"/>
          <a:stretch/>
        </p:blipFill>
        <p:spPr>
          <a:xfrm>
            <a:off x="1904050" y="1147225"/>
            <a:ext cx="5463149" cy="1320467"/>
          </a:xfrm>
          <a:prstGeom prst="rect">
            <a:avLst/>
          </a:prstGeom>
          <a:noFill/>
          <a:ln>
            <a:noFill/>
          </a:ln>
        </p:spPr>
      </p:pic>
      <p:pic>
        <p:nvPicPr>
          <p:cNvPr id="839" name="Google Shape;839;p131"/>
          <p:cNvPicPr preferRelativeResize="0"/>
          <p:nvPr/>
        </p:nvPicPr>
        <p:blipFill rotWithShape="1">
          <a:blip r:embed="rId3">
            <a:alphaModFix/>
          </a:blip>
          <a:srcRect b="0" l="0" r="0" t="73484"/>
          <a:stretch/>
        </p:blipFill>
        <p:spPr>
          <a:xfrm>
            <a:off x="1904050" y="2498483"/>
            <a:ext cx="5463149" cy="1320467"/>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id" sz="3580"/>
              <a:t>Penjelasan</a:t>
            </a:r>
            <a:endParaRPr sz="3580"/>
          </a:p>
        </p:txBody>
      </p:sp>
      <p:sp>
        <p:nvSpPr>
          <p:cNvPr id="845" name="Google Shape;845;p132"/>
          <p:cNvSpPr txBox="1"/>
          <p:nvPr>
            <p:ph idx="1" type="body"/>
          </p:nvPr>
        </p:nvSpPr>
        <p:spPr>
          <a:xfrm>
            <a:off x="311700" y="1225225"/>
            <a:ext cx="8520600" cy="360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Hidden layer yang </a:t>
            </a:r>
            <a:r>
              <a:rPr b="1" lang="id"/>
              <a:t>terlalu besar</a:t>
            </a:r>
            <a:r>
              <a:rPr lang="id"/>
              <a:t> mengakibatkan </a:t>
            </a:r>
            <a:r>
              <a:rPr b="1" lang="id">
                <a:solidFill>
                  <a:srgbClr val="FF0000"/>
                </a:solidFill>
              </a:rPr>
              <a:t>hasil prediksi buruk</a:t>
            </a:r>
            <a:r>
              <a:rPr lang="id"/>
              <a:t>:</a:t>
            </a:r>
            <a:endParaRPr/>
          </a:p>
          <a:p>
            <a:pPr indent="-342900" lvl="1" marL="914400" rtl="0" algn="l">
              <a:spcBef>
                <a:spcPts val="0"/>
              </a:spcBef>
              <a:spcAft>
                <a:spcPts val="0"/>
              </a:spcAft>
              <a:buSzPts val="1800"/>
              <a:buChar char="-"/>
            </a:pPr>
            <a:r>
              <a:rPr lang="id" sz="1800"/>
              <a:t>overfitting</a:t>
            </a:r>
            <a:endParaRPr sz="1800"/>
          </a:p>
          <a:p>
            <a:pPr indent="-342900" lvl="1" marL="914400" rtl="0" algn="l">
              <a:spcBef>
                <a:spcPts val="0"/>
              </a:spcBef>
              <a:spcAft>
                <a:spcPts val="0"/>
              </a:spcAft>
              <a:buSzPts val="1800"/>
              <a:buChar char="-"/>
            </a:pPr>
            <a:r>
              <a:rPr lang="id" sz="1800"/>
              <a:t>faktor keterbatasan hardware yang tidak mampu mengkalkulasi hasil exponen yang besar</a:t>
            </a:r>
            <a:endParaRPr sz="1800"/>
          </a:p>
          <a:p>
            <a:pPr indent="-342900" lvl="0" marL="457200" rtl="0" algn="l">
              <a:spcBef>
                <a:spcPts val="0"/>
              </a:spcBef>
              <a:spcAft>
                <a:spcPts val="0"/>
              </a:spcAft>
              <a:buSzPts val="1800"/>
              <a:buChar char="-"/>
            </a:pPr>
            <a:r>
              <a:rPr lang="id"/>
              <a:t>Learning rate 0.1 tidak cocok digunakan, karena dinilai terlalu besar sehingga model tidak dapat konvergen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id" sz="3580"/>
              <a:t>Penjelasan</a:t>
            </a:r>
            <a:endParaRPr sz="3580"/>
          </a:p>
        </p:txBody>
      </p:sp>
      <p:sp>
        <p:nvSpPr>
          <p:cNvPr id="851" name="Google Shape;851;p133"/>
          <p:cNvSpPr txBox="1"/>
          <p:nvPr>
            <p:ph idx="1" type="body"/>
          </p:nvPr>
        </p:nvSpPr>
        <p:spPr>
          <a:xfrm>
            <a:off x="311700" y="1225225"/>
            <a:ext cx="8520600" cy="36048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id"/>
              <a:t>Feature selection (information gain) pada </a:t>
            </a:r>
            <a:r>
              <a:rPr b="1" lang="id">
                <a:solidFill>
                  <a:srgbClr val="FF0000"/>
                </a:solidFill>
              </a:rPr>
              <a:t>DNN tidak mempengaruhi hasil</a:t>
            </a:r>
            <a:endParaRPr b="1">
              <a:solidFill>
                <a:srgbClr val="FF0000"/>
              </a:solidFill>
            </a:endParaRPr>
          </a:p>
          <a:p>
            <a:pPr indent="-342900" lvl="0" marL="457200" rtl="0" algn="l">
              <a:spcBef>
                <a:spcPts val="0"/>
              </a:spcBef>
              <a:spcAft>
                <a:spcPts val="0"/>
              </a:spcAft>
              <a:buSzPts val="1800"/>
              <a:buChar char="-"/>
            </a:pPr>
            <a:r>
              <a:rPr lang="id"/>
              <a:t>Feature selection (information gain) pada </a:t>
            </a:r>
            <a:r>
              <a:rPr b="1" lang="id">
                <a:solidFill>
                  <a:srgbClr val="FF0000"/>
                </a:solidFill>
              </a:rPr>
              <a:t>DNN + dropout hampir tidak berpengaruh</a:t>
            </a:r>
            <a:endParaRPr b="1">
              <a:solidFill>
                <a:srgbClr val="FF0000"/>
              </a:solidFill>
            </a:endParaRPr>
          </a:p>
          <a:p>
            <a:pPr indent="0" lvl="0" marL="0" rtl="0" algn="l">
              <a:spcBef>
                <a:spcPts val="1200"/>
              </a:spcBef>
              <a:spcAft>
                <a:spcPts val="0"/>
              </a:spcAft>
              <a:buNone/>
            </a:pPr>
            <a:r>
              <a:t/>
            </a:r>
            <a:endParaRPr/>
          </a:p>
          <a:p>
            <a:pPr indent="0" lvl="0" marL="0" rtl="0" algn="l">
              <a:spcBef>
                <a:spcPts val="1200"/>
              </a:spcBef>
              <a:spcAft>
                <a:spcPts val="0"/>
              </a:spcAft>
              <a:buNone/>
            </a:pPr>
            <a:r>
              <a:rPr b="1" lang="id"/>
              <a:t>Karena,</a:t>
            </a:r>
            <a:endParaRPr b="1"/>
          </a:p>
          <a:p>
            <a:pPr indent="-342900" lvl="0" marL="457200" rtl="0" algn="l">
              <a:spcBef>
                <a:spcPts val="1200"/>
              </a:spcBef>
              <a:spcAft>
                <a:spcPts val="0"/>
              </a:spcAft>
              <a:buSzPts val="1800"/>
              <a:buChar char="-"/>
            </a:pPr>
            <a:r>
              <a:rPr lang="id"/>
              <a:t>Jumlah hidden layer masih terlalu besar</a:t>
            </a:r>
            <a:endParaRPr/>
          </a:p>
          <a:p>
            <a:pPr indent="-342900" lvl="0" marL="457200" rtl="0" algn="l">
              <a:spcBef>
                <a:spcPts val="0"/>
              </a:spcBef>
              <a:spcAft>
                <a:spcPts val="0"/>
              </a:spcAft>
              <a:buSzPts val="1800"/>
              <a:buChar char="-"/>
            </a:pPr>
            <a:r>
              <a:rPr lang="id"/>
              <a:t>Information gain -&gt; mengurangi fitur yang kurang relevan</a:t>
            </a:r>
            <a:endParaRPr/>
          </a:p>
          <a:p>
            <a:pPr indent="-342900" lvl="0" marL="457200" rtl="0" algn="l">
              <a:spcBef>
                <a:spcPts val="0"/>
              </a:spcBef>
              <a:spcAft>
                <a:spcPts val="0"/>
              </a:spcAft>
              <a:buSzPts val="1800"/>
              <a:buChar char="-"/>
            </a:pPr>
            <a:r>
              <a:rPr lang="id"/>
              <a:t>Jadi titik permasalahannya bukan pada jumlah fitur, melainkan jumlah hidden layer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Clr>
                <a:schemeClr val="dk1"/>
              </a:buClr>
              <a:buSzPts val="440"/>
              <a:buFont typeface="Arial"/>
              <a:buNone/>
            </a:pPr>
            <a:r>
              <a:rPr lang="id" sz="4936"/>
              <a:t>Faktor penyebab stroke antara lain [13]:</a:t>
            </a:r>
            <a:endParaRPr sz="4936"/>
          </a:p>
          <a:p>
            <a:pPr indent="0" lvl="0" marL="0" rtl="0" algn="l">
              <a:spcBef>
                <a:spcPts val="1200"/>
              </a:spcBef>
              <a:spcAft>
                <a:spcPts val="0"/>
              </a:spcAft>
              <a:buClr>
                <a:schemeClr val="dk1"/>
              </a:buClr>
              <a:buSzPts val="440"/>
              <a:buFont typeface="Arial"/>
              <a:buNone/>
            </a:pPr>
            <a:r>
              <a:rPr lang="id" sz="4936"/>
              <a:t>1. Faktor kesehatan -&gt; hipertensi (lebih dari 140/90), mengidap penyakit jantung (gagal jantung, penyakit jantung bawaan, infeksi jantung, atau aritmia), obesitas, kolestrol tinggi, diabetes, sleep apnea, dan pernah mengalami TIA (stroke ringan) atau serangan jantung sebelumnya.</a:t>
            </a:r>
            <a:endParaRPr sz="4936"/>
          </a:p>
          <a:p>
            <a:pPr indent="0" lvl="0" marL="0" rtl="0" algn="l">
              <a:spcBef>
                <a:spcPts val="1200"/>
              </a:spcBef>
              <a:spcAft>
                <a:spcPts val="0"/>
              </a:spcAft>
              <a:buClr>
                <a:schemeClr val="dk1"/>
              </a:buClr>
              <a:buSzPts val="440"/>
              <a:buFont typeface="Arial"/>
              <a:buNone/>
            </a:pPr>
            <a:r>
              <a:rPr lang="id" sz="4936"/>
              <a:t>2. Faktor gaya hidup -&gt; kebiasaan merokok, kurang olahraga, konsumsi obat-obatan terlarang, dan kecanduan alkohol.</a:t>
            </a:r>
            <a:endParaRPr sz="4936"/>
          </a:p>
          <a:p>
            <a:pPr indent="0" lvl="0" marL="0" rtl="0" algn="l">
              <a:spcBef>
                <a:spcPts val="1200"/>
              </a:spcBef>
              <a:spcAft>
                <a:spcPts val="1200"/>
              </a:spcAft>
              <a:buClr>
                <a:schemeClr val="dk1"/>
              </a:buClr>
              <a:buSzPts val="440"/>
              <a:buFont typeface="Arial"/>
              <a:buNone/>
            </a:pPr>
            <a:r>
              <a:rPr lang="id" sz="4936"/>
              <a:t>3. Faktor lain -&gt; faktor keturunan dan usia.</a:t>
            </a:r>
            <a:endParaRPr/>
          </a:p>
        </p:txBody>
      </p:sp>
      <p:sp>
        <p:nvSpPr>
          <p:cNvPr id="169" name="Google Shape;169;p3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Stroke</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3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id" sz="3580"/>
              <a:t>Penjelasan</a:t>
            </a:r>
            <a:endParaRPr sz="3580"/>
          </a:p>
        </p:txBody>
      </p:sp>
      <p:sp>
        <p:nvSpPr>
          <p:cNvPr id="857" name="Google Shape;857;p134"/>
          <p:cNvSpPr txBox="1"/>
          <p:nvPr>
            <p:ph idx="1" type="body"/>
          </p:nvPr>
        </p:nvSpPr>
        <p:spPr>
          <a:xfrm>
            <a:off x="311700" y="1225225"/>
            <a:ext cx="8520600" cy="360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Activation function tanh cocok untuk hidden layer kecil</a:t>
            </a:r>
            <a:endParaRPr/>
          </a:p>
          <a:p>
            <a:pPr indent="-342900" lvl="0" marL="457200" rtl="0" algn="l">
              <a:spcBef>
                <a:spcPts val="0"/>
              </a:spcBef>
              <a:spcAft>
                <a:spcPts val="0"/>
              </a:spcAft>
              <a:buSzPts val="1800"/>
              <a:buChar char="-"/>
            </a:pPr>
            <a:r>
              <a:rPr lang="id"/>
              <a:t>Activation function relu cocok untuk hidden layer besar</a:t>
            </a:r>
            <a:endParaRPr/>
          </a:p>
          <a:p>
            <a:pPr indent="-342900" lvl="0" marL="457200" rtl="0" algn="l">
              <a:spcBef>
                <a:spcPts val="0"/>
              </a:spcBef>
              <a:spcAft>
                <a:spcPts val="0"/>
              </a:spcAft>
              <a:buSzPts val="1800"/>
              <a:buChar char="-"/>
            </a:pPr>
            <a:r>
              <a:rPr lang="id"/>
              <a:t>Namun, jika menggunakan dropout, activation function relu menjadi tidak cocok</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3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id" sz="3580"/>
              <a:t>Penjelasan</a:t>
            </a:r>
            <a:endParaRPr sz="3580"/>
          </a:p>
        </p:txBody>
      </p:sp>
      <p:sp>
        <p:nvSpPr>
          <p:cNvPr id="863" name="Google Shape;863;p135"/>
          <p:cNvSpPr txBox="1"/>
          <p:nvPr>
            <p:ph idx="1" type="body"/>
          </p:nvPr>
        </p:nvSpPr>
        <p:spPr>
          <a:xfrm>
            <a:off x="311700" y="1225225"/>
            <a:ext cx="8520600" cy="360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Hasil terbaik </a:t>
            </a:r>
            <a:r>
              <a:rPr b="1" lang="id"/>
              <a:t>model DNN</a:t>
            </a:r>
            <a:r>
              <a:rPr lang="id"/>
              <a:t> diraih dengan model yang menggunakan </a:t>
            </a:r>
            <a:r>
              <a:rPr b="1" lang="id"/>
              <a:t>4 hidden layer</a:t>
            </a:r>
            <a:endParaRPr b="1"/>
          </a:p>
          <a:p>
            <a:pPr indent="-342900" lvl="0" marL="457200" rtl="0" algn="l">
              <a:spcBef>
                <a:spcPts val="0"/>
              </a:spcBef>
              <a:spcAft>
                <a:spcPts val="0"/>
              </a:spcAft>
              <a:buSzPts val="1800"/>
              <a:buChar char="-"/>
            </a:pPr>
            <a:r>
              <a:rPr lang="id"/>
              <a:t>Hasil terbaik</a:t>
            </a:r>
            <a:r>
              <a:rPr b="1" lang="id"/>
              <a:t> model DNN+dropout</a:t>
            </a:r>
            <a:r>
              <a:rPr lang="id"/>
              <a:t> diraih dengan model yang menggunakan </a:t>
            </a:r>
            <a:r>
              <a:rPr b="1" lang="id"/>
              <a:t>3 hidden layer</a:t>
            </a:r>
            <a:endParaRPr b="1"/>
          </a:p>
          <a:p>
            <a:pPr indent="0" lvl="0" marL="457200" rtl="0" algn="l">
              <a:spcBef>
                <a:spcPts val="1200"/>
              </a:spcBef>
              <a:spcAft>
                <a:spcPts val="0"/>
              </a:spcAft>
              <a:buNone/>
            </a:pPr>
            <a:r>
              <a:t/>
            </a:r>
            <a:endParaRPr b="1"/>
          </a:p>
          <a:p>
            <a:pPr indent="-342900" lvl="0" marL="457200" rtl="0" algn="l">
              <a:spcBef>
                <a:spcPts val="1200"/>
              </a:spcBef>
              <a:spcAft>
                <a:spcPts val="0"/>
              </a:spcAft>
              <a:buSzPts val="1800"/>
              <a:buChar char="-"/>
            </a:pPr>
            <a:r>
              <a:rPr b="1" lang="id"/>
              <a:t>Karena,</a:t>
            </a:r>
            <a:endParaRPr b="1"/>
          </a:p>
          <a:p>
            <a:pPr indent="0" lvl="0" marL="457200" rtl="0" algn="l">
              <a:spcBef>
                <a:spcPts val="1200"/>
              </a:spcBef>
              <a:spcAft>
                <a:spcPts val="1200"/>
              </a:spcAft>
              <a:buNone/>
            </a:pPr>
            <a:r>
              <a:rPr lang="id"/>
              <a:t>Sifat dropout yang </a:t>
            </a:r>
            <a:r>
              <a:rPr b="1" lang="id">
                <a:solidFill>
                  <a:srgbClr val="FF0000"/>
                </a:solidFill>
              </a:rPr>
              <a:t>mematikan neuron</a:t>
            </a:r>
            <a:r>
              <a:rPr lang="id"/>
              <a:t> sehingga neuron yang hidup akan berkurang.</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3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Kesimpulan</a:t>
            </a:r>
            <a:endParaRPr/>
          </a:p>
        </p:txBody>
      </p:sp>
      <p:sp>
        <p:nvSpPr>
          <p:cNvPr id="869" name="Google Shape;869;p13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AutoNum type="arabicPeriod"/>
            </a:pPr>
            <a:r>
              <a:rPr lang="id"/>
              <a:t>Kombinasi hyperparameter terbaik dalam penelitian ini adalah: learning rate 0.01, hidden layer 3, epoch 100, dan activation function tanh.</a:t>
            </a:r>
            <a:endParaRPr/>
          </a:p>
          <a:p>
            <a:pPr indent="-334327" lvl="0" marL="457200" rtl="0" algn="l">
              <a:spcBef>
                <a:spcPts val="0"/>
              </a:spcBef>
              <a:spcAft>
                <a:spcPts val="0"/>
              </a:spcAft>
              <a:buSzPct val="100000"/>
              <a:buAutoNum type="arabicPeriod"/>
            </a:pPr>
            <a:r>
              <a:rPr lang="id"/>
              <a:t>Hidden layer yang terlalu besar dapat membuat hasil prediksi menjadi overfitting</a:t>
            </a:r>
            <a:endParaRPr/>
          </a:p>
          <a:p>
            <a:pPr indent="-334327" lvl="0" marL="457200" rtl="0" algn="l">
              <a:spcBef>
                <a:spcPts val="0"/>
              </a:spcBef>
              <a:spcAft>
                <a:spcPts val="0"/>
              </a:spcAft>
              <a:buSzPct val="100000"/>
              <a:buAutoNum type="arabicPeriod"/>
            </a:pPr>
            <a:r>
              <a:rPr lang="id"/>
              <a:t>Metode cost sensitive learning dan probability tuning serta penambahan metode feature selection information gain tidak terlalu membantu menyelesaikan masalah overfitting.</a:t>
            </a:r>
            <a:endParaRPr/>
          </a:p>
          <a:p>
            <a:pPr indent="-334327" lvl="0" marL="457200" rtl="0" algn="l">
              <a:spcBef>
                <a:spcPts val="0"/>
              </a:spcBef>
              <a:spcAft>
                <a:spcPts val="0"/>
              </a:spcAft>
              <a:buSzPct val="100000"/>
              <a:buAutoNum type="arabicPeriod"/>
            </a:pPr>
            <a:r>
              <a:rPr lang="id"/>
              <a:t>Hasil akurasi dan ROC model dinilai lebih baik tanpa menggunakan dropout.</a:t>
            </a:r>
            <a:endParaRPr/>
          </a:p>
          <a:p>
            <a:pPr indent="-334327" lvl="0" marL="457200" rtl="0" algn="l">
              <a:spcBef>
                <a:spcPts val="0"/>
              </a:spcBef>
              <a:spcAft>
                <a:spcPts val="0"/>
              </a:spcAft>
              <a:buSzPct val="100000"/>
              <a:buAutoNum type="arabicPeriod"/>
            </a:pPr>
            <a:r>
              <a:rPr lang="id"/>
              <a:t>Sangat sulit untuk mendapatkan akurasi lebih dari 90% yang tidak mengalami overfitting, dikarenakan penyakit stroke dapat disebabkan dari berbagai faktor yang mungkin saja tidak tercatat di dataset yang dipakai.</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3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Saran</a:t>
            </a:r>
            <a:endParaRPr/>
          </a:p>
        </p:txBody>
      </p:sp>
      <p:sp>
        <p:nvSpPr>
          <p:cNvPr id="875" name="Google Shape;875;p13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id"/>
              <a:t>Menggunakan beberapa dataset dengan fitur yang berbeda-beda, sehingga semakin banyak faktor penyebab stroke yang didapatkan oleh model. </a:t>
            </a:r>
            <a:endParaRPr/>
          </a:p>
          <a:p>
            <a:pPr indent="-342900" lvl="0" marL="457200" rtl="0" algn="l">
              <a:spcBef>
                <a:spcPts val="0"/>
              </a:spcBef>
              <a:spcAft>
                <a:spcPts val="0"/>
              </a:spcAft>
              <a:buSzPts val="1800"/>
              <a:buAutoNum type="arabicPeriod"/>
            </a:pPr>
            <a:r>
              <a:rPr lang="id"/>
              <a:t>Menggunakan metode handling imbalance class selain cost sensitive learning dan probability tuning yang dapat memberikan dampak lebih signifikan.</a:t>
            </a:r>
            <a:endParaRPr/>
          </a:p>
          <a:p>
            <a:pPr indent="-342900" lvl="0" marL="457200" rtl="0" algn="l">
              <a:spcBef>
                <a:spcPts val="0"/>
              </a:spcBef>
              <a:spcAft>
                <a:spcPts val="0"/>
              </a:spcAft>
              <a:buSzPts val="1800"/>
              <a:buAutoNum type="arabicPeriod"/>
            </a:pPr>
            <a:r>
              <a:rPr lang="id"/>
              <a:t>Pada metode dropout, dapat menentukan nilai rate yang berbeda agar dapat memberikan hasil yang lebih optimal.</a:t>
            </a:r>
            <a:endParaRPr/>
          </a:p>
          <a:p>
            <a:pPr indent="-342900" lvl="0" marL="457200" rtl="0" algn="l">
              <a:spcBef>
                <a:spcPts val="0"/>
              </a:spcBef>
              <a:spcAft>
                <a:spcPts val="0"/>
              </a:spcAft>
              <a:buSzPts val="1800"/>
              <a:buAutoNum type="arabicPeriod"/>
            </a:pPr>
            <a:r>
              <a:rPr lang="id"/>
              <a:t>Menggunakan RAM yang lebih besar atau Google Colab Pro untuk mengatasi keterbatasan hardware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38"/>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d"/>
              <a:t>Terima Kasih</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Deep Neural Network</a:t>
            </a:r>
            <a:endParaRPr/>
          </a:p>
        </p:txBody>
      </p:sp>
      <p:sp>
        <p:nvSpPr>
          <p:cNvPr id="175" name="Google Shape;175;p3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Cara kerjanya terinspirasi dari cara kerja otak</a:t>
            </a:r>
            <a:endParaRPr/>
          </a:p>
          <a:p>
            <a:pPr indent="-342900" lvl="0" marL="457200" rtl="0" algn="l">
              <a:spcBef>
                <a:spcPts val="0"/>
              </a:spcBef>
              <a:spcAft>
                <a:spcPts val="0"/>
              </a:spcAft>
              <a:buSzPts val="1800"/>
              <a:buChar char="●"/>
            </a:pPr>
            <a:r>
              <a:rPr lang="id"/>
              <a:t>Otak -&gt; kumpulan neuron yang saling terhubung</a:t>
            </a:r>
            <a:endParaRPr/>
          </a:p>
          <a:p>
            <a:pPr indent="-342900" lvl="0" marL="457200" rtl="0" algn="l">
              <a:spcBef>
                <a:spcPts val="0"/>
              </a:spcBef>
              <a:spcAft>
                <a:spcPts val="0"/>
              </a:spcAft>
              <a:buSzPts val="1800"/>
              <a:buChar char="●"/>
            </a:pPr>
            <a:r>
              <a:rPr lang="id"/>
              <a:t>Tiap neuron menerima input dari output neuron yang lain, lalu melakukan perhitungan</a:t>
            </a:r>
            <a:endParaRPr/>
          </a:p>
        </p:txBody>
      </p:sp>
      <p:pic>
        <p:nvPicPr>
          <p:cNvPr id="176" name="Google Shape;176;p36"/>
          <p:cNvPicPr preferRelativeResize="0"/>
          <p:nvPr/>
        </p:nvPicPr>
        <p:blipFill>
          <a:blip r:embed="rId3">
            <a:alphaModFix/>
          </a:blip>
          <a:stretch>
            <a:fillRect/>
          </a:stretch>
        </p:blipFill>
        <p:spPr>
          <a:xfrm>
            <a:off x="3975950" y="2320625"/>
            <a:ext cx="4856350" cy="2568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Deep Neural Network</a:t>
            </a:r>
            <a:endParaRPr/>
          </a:p>
        </p:txBody>
      </p:sp>
      <p:pic>
        <p:nvPicPr>
          <p:cNvPr id="182" name="Google Shape;182;p37"/>
          <p:cNvPicPr preferRelativeResize="0"/>
          <p:nvPr/>
        </p:nvPicPr>
        <p:blipFill>
          <a:blip r:embed="rId3">
            <a:alphaModFix/>
          </a:blip>
          <a:stretch>
            <a:fillRect/>
          </a:stretch>
        </p:blipFill>
        <p:spPr>
          <a:xfrm>
            <a:off x="5351432" y="2844672"/>
            <a:ext cx="3423442" cy="1653450"/>
          </a:xfrm>
          <a:prstGeom prst="rect">
            <a:avLst/>
          </a:prstGeom>
          <a:noFill/>
          <a:ln>
            <a:noFill/>
          </a:ln>
        </p:spPr>
      </p:pic>
      <p:pic>
        <p:nvPicPr>
          <p:cNvPr id="183" name="Google Shape;183;p37"/>
          <p:cNvPicPr preferRelativeResize="0"/>
          <p:nvPr/>
        </p:nvPicPr>
        <p:blipFill>
          <a:blip r:embed="rId4">
            <a:alphaModFix/>
          </a:blip>
          <a:stretch>
            <a:fillRect/>
          </a:stretch>
        </p:blipFill>
        <p:spPr>
          <a:xfrm>
            <a:off x="311700" y="1147225"/>
            <a:ext cx="4568801" cy="3216949"/>
          </a:xfrm>
          <a:prstGeom prst="rect">
            <a:avLst/>
          </a:prstGeom>
          <a:noFill/>
          <a:ln>
            <a:noFill/>
          </a:ln>
        </p:spPr>
      </p:pic>
      <p:pic>
        <p:nvPicPr>
          <p:cNvPr id="184" name="Google Shape;184;p37"/>
          <p:cNvPicPr preferRelativeResize="0"/>
          <p:nvPr/>
        </p:nvPicPr>
        <p:blipFill>
          <a:blip r:embed="rId5">
            <a:alphaModFix/>
          </a:blip>
          <a:stretch>
            <a:fillRect/>
          </a:stretch>
        </p:blipFill>
        <p:spPr>
          <a:xfrm>
            <a:off x="5032901" y="1299625"/>
            <a:ext cx="3713725" cy="139264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Activation Function</a:t>
            </a:r>
            <a:endParaRPr/>
          </a:p>
        </p:txBody>
      </p:sp>
      <p:sp>
        <p:nvSpPr>
          <p:cNvPr id="190" name="Google Shape;190;p38"/>
          <p:cNvSpPr txBox="1"/>
          <p:nvPr/>
        </p:nvSpPr>
        <p:spPr>
          <a:xfrm>
            <a:off x="5840550" y="3269850"/>
            <a:ext cx="236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t>Sigmoid</a:t>
            </a:r>
            <a:endParaRPr/>
          </a:p>
          <a:p>
            <a:pPr indent="0" lvl="0" marL="0" rtl="0" algn="l">
              <a:spcBef>
                <a:spcPts val="0"/>
              </a:spcBef>
              <a:spcAft>
                <a:spcPts val="0"/>
              </a:spcAft>
              <a:buNone/>
            </a:pPr>
            <a:r>
              <a:rPr lang="id"/>
              <a:t>Jarak = 0 sampai 1</a:t>
            </a:r>
            <a:endParaRPr/>
          </a:p>
        </p:txBody>
      </p:sp>
      <p:sp>
        <p:nvSpPr>
          <p:cNvPr id="191" name="Google Shape;191;p38"/>
          <p:cNvSpPr txBox="1"/>
          <p:nvPr/>
        </p:nvSpPr>
        <p:spPr>
          <a:xfrm>
            <a:off x="3190575" y="3209350"/>
            <a:ext cx="2367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t>ReLu</a:t>
            </a:r>
            <a:endParaRPr/>
          </a:p>
          <a:p>
            <a:pPr indent="0" lvl="0" marL="0" rtl="0" algn="l">
              <a:spcBef>
                <a:spcPts val="0"/>
              </a:spcBef>
              <a:spcAft>
                <a:spcPts val="0"/>
              </a:spcAft>
              <a:buClr>
                <a:schemeClr val="dk1"/>
              </a:buClr>
              <a:buSzPts val="1100"/>
              <a:buFont typeface="Arial"/>
              <a:buNone/>
            </a:pPr>
            <a:r>
              <a:rPr lang="id">
                <a:solidFill>
                  <a:schemeClr val="dk1"/>
                </a:solidFill>
              </a:rPr>
              <a:t>Jarak = 0 sampai tak hingga</a:t>
            </a:r>
            <a:endParaRPr/>
          </a:p>
        </p:txBody>
      </p:sp>
      <p:sp>
        <p:nvSpPr>
          <p:cNvPr id="192" name="Google Shape;192;p38"/>
          <p:cNvSpPr txBox="1"/>
          <p:nvPr/>
        </p:nvSpPr>
        <p:spPr>
          <a:xfrm>
            <a:off x="675963" y="3269850"/>
            <a:ext cx="236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t>TanH</a:t>
            </a:r>
            <a:endParaRPr/>
          </a:p>
          <a:p>
            <a:pPr indent="0" lvl="0" marL="0" rtl="0" algn="l">
              <a:spcBef>
                <a:spcPts val="0"/>
              </a:spcBef>
              <a:spcAft>
                <a:spcPts val="0"/>
              </a:spcAft>
              <a:buClr>
                <a:schemeClr val="dk1"/>
              </a:buClr>
              <a:buSzPts val="1100"/>
              <a:buFont typeface="Arial"/>
              <a:buNone/>
            </a:pPr>
            <a:r>
              <a:rPr lang="id">
                <a:solidFill>
                  <a:schemeClr val="dk1"/>
                </a:solidFill>
              </a:rPr>
              <a:t>Jarak = -1 sampai 1</a:t>
            </a:r>
            <a:endParaRPr/>
          </a:p>
        </p:txBody>
      </p:sp>
      <p:pic>
        <p:nvPicPr>
          <p:cNvPr id="193" name="Google Shape;193;p38"/>
          <p:cNvPicPr preferRelativeResize="0"/>
          <p:nvPr/>
        </p:nvPicPr>
        <p:blipFill>
          <a:blip r:embed="rId3">
            <a:alphaModFix/>
          </a:blip>
          <a:stretch>
            <a:fillRect/>
          </a:stretch>
        </p:blipFill>
        <p:spPr>
          <a:xfrm>
            <a:off x="5840550" y="1058126"/>
            <a:ext cx="2367000" cy="2040519"/>
          </a:xfrm>
          <a:prstGeom prst="rect">
            <a:avLst/>
          </a:prstGeom>
          <a:noFill/>
          <a:ln>
            <a:noFill/>
          </a:ln>
        </p:spPr>
      </p:pic>
      <p:pic>
        <p:nvPicPr>
          <p:cNvPr id="194" name="Google Shape;194;p38"/>
          <p:cNvPicPr preferRelativeResize="0"/>
          <p:nvPr/>
        </p:nvPicPr>
        <p:blipFill>
          <a:blip r:embed="rId4">
            <a:alphaModFix/>
          </a:blip>
          <a:stretch>
            <a:fillRect/>
          </a:stretch>
        </p:blipFill>
        <p:spPr>
          <a:xfrm>
            <a:off x="429500" y="1088301"/>
            <a:ext cx="2439109" cy="2040525"/>
          </a:xfrm>
          <a:prstGeom prst="rect">
            <a:avLst/>
          </a:prstGeom>
          <a:noFill/>
          <a:ln>
            <a:noFill/>
          </a:ln>
        </p:spPr>
      </p:pic>
      <p:pic>
        <p:nvPicPr>
          <p:cNvPr id="195" name="Google Shape;195;p38"/>
          <p:cNvPicPr preferRelativeResize="0"/>
          <p:nvPr/>
        </p:nvPicPr>
        <p:blipFill>
          <a:blip r:embed="rId5">
            <a:alphaModFix/>
          </a:blip>
          <a:stretch>
            <a:fillRect/>
          </a:stretch>
        </p:blipFill>
        <p:spPr>
          <a:xfrm>
            <a:off x="3135013" y="1064275"/>
            <a:ext cx="2367000" cy="20282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Dropout</a:t>
            </a:r>
            <a:endParaRPr/>
          </a:p>
        </p:txBody>
      </p:sp>
      <p:sp>
        <p:nvSpPr>
          <p:cNvPr id="201" name="Google Shape;201;p3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Cara kerja: menonaktifkan neuron dalam neural network secara acak</a:t>
            </a:r>
            <a:endParaRPr/>
          </a:p>
          <a:p>
            <a:pPr indent="-342900" lvl="0" marL="457200" rtl="0" algn="l">
              <a:spcBef>
                <a:spcPts val="0"/>
              </a:spcBef>
              <a:spcAft>
                <a:spcPts val="0"/>
              </a:spcAft>
              <a:buSzPts val="1800"/>
              <a:buChar char="●"/>
            </a:pPr>
            <a:r>
              <a:rPr lang="id"/>
              <a:t>Tujuan: mengurangi overfitting</a:t>
            </a:r>
            <a:endParaRPr/>
          </a:p>
          <a:p>
            <a:pPr indent="-342900" lvl="0" marL="457200" rtl="0" algn="l">
              <a:spcBef>
                <a:spcPts val="0"/>
              </a:spcBef>
              <a:spcAft>
                <a:spcPts val="0"/>
              </a:spcAft>
              <a:buSzPts val="1800"/>
              <a:buChar char="●"/>
            </a:pPr>
            <a:r>
              <a:rPr lang="id"/>
              <a:t>Algoritma: Pada fase training, tiap neuron (kecuali neuron output), punya probabilitas p yang sementara diputus. Tujuannya untuk diabaikan dahulu saat fase training kali ini, tetapi mungkin saja, ia akan aktif di training berikutnya [14].</a:t>
            </a:r>
            <a:endParaRPr/>
          </a:p>
        </p:txBody>
      </p:sp>
      <p:pic>
        <p:nvPicPr>
          <p:cNvPr id="202" name="Google Shape;202;p39"/>
          <p:cNvPicPr preferRelativeResize="0"/>
          <p:nvPr/>
        </p:nvPicPr>
        <p:blipFill>
          <a:blip r:embed="rId3">
            <a:alphaModFix/>
          </a:blip>
          <a:stretch>
            <a:fillRect/>
          </a:stretch>
        </p:blipFill>
        <p:spPr>
          <a:xfrm>
            <a:off x="6306500" y="2996050"/>
            <a:ext cx="2525800" cy="1967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Dropout</a:t>
            </a:r>
            <a:endParaRPr/>
          </a:p>
        </p:txBody>
      </p:sp>
      <p:pic>
        <p:nvPicPr>
          <p:cNvPr id="208" name="Google Shape;208;p40"/>
          <p:cNvPicPr preferRelativeResize="0"/>
          <p:nvPr/>
        </p:nvPicPr>
        <p:blipFill>
          <a:blip r:embed="rId3">
            <a:alphaModFix/>
          </a:blip>
          <a:stretch>
            <a:fillRect/>
          </a:stretch>
        </p:blipFill>
        <p:spPr>
          <a:xfrm>
            <a:off x="311700" y="1299625"/>
            <a:ext cx="4578343" cy="1612500"/>
          </a:xfrm>
          <a:prstGeom prst="rect">
            <a:avLst/>
          </a:prstGeom>
          <a:noFill/>
          <a:ln>
            <a:noFill/>
          </a:ln>
        </p:spPr>
      </p:pic>
      <p:pic>
        <p:nvPicPr>
          <p:cNvPr id="209" name="Google Shape;209;p40"/>
          <p:cNvPicPr preferRelativeResize="0"/>
          <p:nvPr/>
        </p:nvPicPr>
        <p:blipFill>
          <a:blip r:embed="rId4">
            <a:alphaModFix/>
          </a:blip>
          <a:stretch>
            <a:fillRect/>
          </a:stretch>
        </p:blipFill>
        <p:spPr>
          <a:xfrm>
            <a:off x="3584875" y="3049875"/>
            <a:ext cx="5247425" cy="1866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Cost-Sensitive Learning (Intro)</a:t>
            </a:r>
            <a:endParaRPr/>
          </a:p>
        </p:txBody>
      </p:sp>
      <p:sp>
        <p:nvSpPr>
          <p:cNvPr id="215" name="Google Shape;215;p41"/>
          <p:cNvSpPr txBox="1"/>
          <p:nvPr>
            <p:ph idx="1" type="body"/>
          </p:nvPr>
        </p:nvSpPr>
        <p:spPr>
          <a:xfrm>
            <a:off x="311700" y="1147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Metode yang memperhitungkan kesalahan prediksi saat training sebagai cost.</a:t>
            </a:r>
            <a:endParaRPr/>
          </a:p>
          <a:p>
            <a:pPr indent="-342900" lvl="0" marL="457200" rtl="0" algn="l">
              <a:spcBef>
                <a:spcPts val="0"/>
              </a:spcBef>
              <a:spcAft>
                <a:spcPts val="0"/>
              </a:spcAft>
              <a:buSzPts val="1800"/>
              <a:buChar char="●"/>
            </a:pPr>
            <a:r>
              <a:rPr lang="id"/>
              <a:t>Cocok digunakan untuk kasus yang lebih mementingkan false negative.</a:t>
            </a:r>
            <a:endParaRPr/>
          </a:p>
          <a:p>
            <a:pPr indent="-342900" lvl="0" marL="457200" rtl="0" algn="l">
              <a:spcBef>
                <a:spcPts val="0"/>
              </a:spcBef>
              <a:spcAft>
                <a:spcPts val="0"/>
              </a:spcAft>
              <a:buSzPts val="1800"/>
              <a:buChar char="●"/>
            </a:pPr>
            <a:r>
              <a:rPr lang="id"/>
              <a:t>Tujuan: meminimalkan cost saat training dataset [19].</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Cost-Sensitive Learning (Cost Matrix)</a:t>
            </a:r>
            <a:endParaRPr/>
          </a:p>
        </p:txBody>
      </p:sp>
      <p:sp>
        <p:nvSpPr>
          <p:cNvPr id="221" name="Google Shape;221;p42"/>
          <p:cNvSpPr txBox="1"/>
          <p:nvPr>
            <p:ph idx="1" type="body"/>
          </p:nvPr>
        </p:nvSpPr>
        <p:spPr>
          <a:xfrm>
            <a:off x="311700" y="1225225"/>
            <a:ext cx="8520600" cy="1098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Cost-Sensitive Learning difokuskan untuk menetapkan cost yang berbeda pada tiap kesalahan klasifikasi</a:t>
            </a:r>
            <a:endParaRPr/>
          </a:p>
          <a:p>
            <a:pPr indent="-342900" lvl="0" marL="457200" rtl="0" algn="l">
              <a:spcBef>
                <a:spcPts val="0"/>
              </a:spcBef>
              <a:spcAft>
                <a:spcPts val="0"/>
              </a:spcAft>
              <a:buSzPts val="1800"/>
              <a:buChar char="●"/>
            </a:pPr>
            <a:r>
              <a:rPr lang="id"/>
              <a:t>Untuk menghitung kesalahan klasifikasi, menggunakan cost matrix [20]</a:t>
            </a:r>
            <a:endParaRPr/>
          </a:p>
        </p:txBody>
      </p:sp>
      <p:graphicFrame>
        <p:nvGraphicFramePr>
          <p:cNvPr id="222" name="Google Shape;222;p42"/>
          <p:cNvGraphicFramePr/>
          <p:nvPr/>
        </p:nvGraphicFramePr>
        <p:xfrm>
          <a:off x="806050" y="2401525"/>
          <a:ext cx="3000000" cy="3000000"/>
        </p:xfrm>
        <a:graphic>
          <a:graphicData uri="http://schemas.openxmlformats.org/drawingml/2006/table">
            <a:tbl>
              <a:tblPr>
                <a:noFill/>
                <a:tableStyleId>{54C96673-1B67-4A3D-9D4F-ADB9D5EE2DF8}</a:tableStyleId>
              </a:tblPr>
              <a:tblGrid>
                <a:gridCol w="1181475"/>
                <a:gridCol w="1181475"/>
                <a:gridCol w="1181475"/>
              </a:tblGrid>
              <a:tr h="326000">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lang="id" sz="1000"/>
                        <a:t>Actual Negative</a:t>
                      </a:r>
                      <a:endParaRPr sz="1000"/>
                    </a:p>
                  </a:txBody>
                  <a:tcPr marT="91425" marB="91425" marR="91425" marL="91425"/>
                </a:tc>
                <a:tc>
                  <a:txBody>
                    <a:bodyPr/>
                    <a:lstStyle/>
                    <a:p>
                      <a:pPr indent="0" lvl="0" marL="0" rtl="0" algn="l">
                        <a:spcBef>
                          <a:spcPts val="0"/>
                        </a:spcBef>
                        <a:spcAft>
                          <a:spcPts val="0"/>
                        </a:spcAft>
                        <a:buNone/>
                      </a:pPr>
                      <a:r>
                        <a:rPr lang="id" sz="1000"/>
                        <a:t>Actual Positive</a:t>
                      </a:r>
                      <a:endParaRPr sz="1000"/>
                    </a:p>
                  </a:txBody>
                  <a:tcPr marT="91425" marB="91425" marR="91425" marL="91425"/>
                </a:tc>
              </a:tr>
              <a:tr h="326000">
                <a:tc>
                  <a:txBody>
                    <a:bodyPr/>
                    <a:lstStyle/>
                    <a:p>
                      <a:pPr indent="0" lvl="0" marL="0" rtl="0" algn="l">
                        <a:spcBef>
                          <a:spcPts val="0"/>
                        </a:spcBef>
                        <a:spcAft>
                          <a:spcPts val="0"/>
                        </a:spcAft>
                        <a:buNone/>
                      </a:pPr>
                      <a:r>
                        <a:rPr lang="id" sz="1000"/>
                        <a:t>Predicted Negative</a:t>
                      </a:r>
                      <a:endParaRPr sz="1000"/>
                    </a:p>
                  </a:txBody>
                  <a:tcPr marT="91425" marB="91425" marR="91425" marL="91425"/>
                </a:tc>
                <a:tc>
                  <a:txBody>
                    <a:bodyPr/>
                    <a:lstStyle/>
                    <a:p>
                      <a:pPr indent="0" lvl="0" marL="0" rtl="0" algn="l">
                        <a:spcBef>
                          <a:spcPts val="0"/>
                        </a:spcBef>
                        <a:spcAft>
                          <a:spcPts val="0"/>
                        </a:spcAft>
                        <a:buNone/>
                      </a:pPr>
                      <a:r>
                        <a:rPr lang="id" sz="1000"/>
                        <a:t>C(0,0), TN</a:t>
                      </a:r>
                      <a:endParaRPr sz="1000"/>
                    </a:p>
                  </a:txBody>
                  <a:tcPr marT="91425" marB="91425" marR="91425" marL="91425"/>
                </a:tc>
                <a:tc>
                  <a:txBody>
                    <a:bodyPr/>
                    <a:lstStyle/>
                    <a:p>
                      <a:pPr indent="0" lvl="0" marL="0" rtl="0" algn="l">
                        <a:spcBef>
                          <a:spcPts val="0"/>
                        </a:spcBef>
                        <a:spcAft>
                          <a:spcPts val="0"/>
                        </a:spcAft>
                        <a:buNone/>
                      </a:pPr>
                      <a:r>
                        <a:rPr lang="id" sz="1000"/>
                        <a:t>C(0,1), FN</a:t>
                      </a:r>
                      <a:endParaRPr sz="1000"/>
                    </a:p>
                  </a:txBody>
                  <a:tcPr marT="91425" marB="91425" marR="91425" marL="91425"/>
                </a:tc>
              </a:tr>
              <a:tr h="326000">
                <a:tc>
                  <a:txBody>
                    <a:bodyPr/>
                    <a:lstStyle/>
                    <a:p>
                      <a:pPr indent="0" lvl="0" marL="0" rtl="0" algn="l">
                        <a:spcBef>
                          <a:spcPts val="0"/>
                        </a:spcBef>
                        <a:spcAft>
                          <a:spcPts val="0"/>
                        </a:spcAft>
                        <a:buNone/>
                      </a:pPr>
                      <a:r>
                        <a:rPr lang="id" sz="1000"/>
                        <a:t>Predicted Positive</a:t>
                      </a:r>
                      <a:endParaRPr sz="1000"/>
                    </a:p>
                  </a:txBody>
                  <a:tcPr marT="91425" marB="91425" marR="91425" marL="91425"/>
                </a:tc>
                <a:tc>
                  <a:txBody>
                    <a:bodyPr/>
                    <a:lstStyle/>
                    <a:p>
                      <a:pPr indent="0" lvl="0" marL="0" rtl="0" algn="l">
                        <a:spcBef>
                          <a:spcPts val="0"/>
                        </a:spcBef>
                        <a:spcAft>
                          <a:spcPts val="0"/>
                        </a:spcAft>
                        <a:buNone/>
                      </a:pPr>
                      <a:r>
                        <a:rPr lang="id" sz="1000"/>
                        <a:t>C(1,0), FP</a:t>
                      </a:r>
                      <a:endParaRPr sz="1000"/>
                    </a:p>
                  </a:txBody>
                  <a:tcPr marT="91425" marB="91425" marR="91425" marL="91425"/>
                </a:tc>
                <a:tc>
                  <a:txBody>
                    <a:bodyPr/>
                    <a:lstStyle/>
                    <a:p>
                      <a:pPr indent="0" lvl="0" marL="0" rtl="0" algn="l">
                        <a:spcBef>
                          <a:spcPts val="0"/>
                        </a:spcBef>
                        <a:spcAft>
                          <a:spcPts val="0"/>
                        </a:spcAft>
                        <a:buNone/>
                      </a:pPr>
                      <a:r>
                        <a:rPr lang="id" sz="1000"/>
                        <a:t>C(1,1), TP</a:t>
                      </a:r>
                      <a:endParaRPr sz="1000"/>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id"/>
              <a:t>Cost-Sensitive Learning</a:t>
            </a:r>
            <a:endParaRPr/>
          </a:p>
        </p:txBody>
      </p:sp>
      <p:sp>
        <p:nvSpPr>
          <p:cNvPr id="228" name="Google Shape;228;p4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sz="1900">
                <a:solidFill>
                  <a:schemeClr val="dk1"/>
                </a:solidFill>
              </a:rPr>
              <a:t>Ada 3 kelompok dalam cost-sensitive learning, yaitu [</a:t>
            </a:r>
            <a:r>
              <a:rPr lang="id" sz="1900"/>
              <a:t>18</a:t>
            </a:r>
            <a:r>
              <a:rPr lang="id" sz="1900">
                <a:solidFill>
                  <a:schemeClr val="dk1"/>
                </a:solidFill>
              </a:rPr>
              <a:t>]:</a:t>
            </a:r>
            <a:endParaRPr sz="1900">
              <a:solidFill>
                <a:schemeClr val="dk1"/>
              </a:solidFill>
            </a:endParaRPr>
          </a:p>
          <a:p>
            <a:pPr indent="-349250" lvl="0" marL="457200" rtl="0" algn="l">
              <a:spcBef>
                <a:spcPts val="1200"/>
              </a:spcBef>
              <a:spcAft>
                <a:spcPts val="0"/>
              </a:spcAft>
              <a:buClr>
                <a:schemeClr val="dk1"/>
              </a:buClr>
              <a:buSzPts val="1900"/>
              <a:buAutoNum type="arabicPeriod"/>
            </a:pPr>
            <a:r>
              <a:rPr lang="id" sz="1900">
                <a:solidFill>
                  <a:schemeClr val="dk1"/>
                </a:solidFill>
              </a:rPr>
              <a:t>Cost-sensitive resampling: </a:t>
            </a:r>
            <a:endParaRPr sz="1900">
              <a:solidFill>
                <a:schemeClr val="dk1"/>
              </a:solidFill>
            </a:endParaRPr>
          </a:p>
          <a:p>
            <a:pPr indent="-323850" lvl="1" marL="914400" rtl="0" algn="l">
              <a:spcBef>
                <a:spcPts val="0"/>
              </a:spcBef>
              <a:spcAft>
                <a:spcPts val="0"/>
              </a:spcAft>
              <a:buClr>
                <a:schemeClr val="dk1"/>
              </a:buClr>
              <a:buSzPts val="1500"/>
              <a:buChar char="○"/>
            </a:pPr>
            <a:r>
              <a:rPr lang="id" sz="1500">
                <a:solidFill>
                  <a:schemeClr val="dk1"/>
                </a:solidFill>
              </a:rPr>
              <a:t>Mengubah komposisi dari data training agar memenuhi ekspetasi dari cost matrix. </a:t>
            </a:r>
            <a:endParaRPr sz="1500">
              <a:solidFill>
                <a:schemeClr val="dk1"/>
              </a:solidFill>
            </a:endParaRPr>
          </a:p>
          <a:p>
            <a:pPr indent="-349250" lvl="0" marL="457200" rtl="0" algn="l">
              <a:spcBef>
                <a:spcPts val="0"/>
              </a:spcBef>
              <a:spcAft>
                <a:spcPts val="0"/>
              </a:spcAft>
              <a:buClr>
                <a:schemeClr val="dk1"/>
              </a:buClr>
              <a:buSzPts val="1900"/>
              <a:buAutoNum type="arabicPeriod"/>
            </a:pPr>
            <a:r>
              <a:rPr lang="id" sz="1900">
                <a:solidFill>
                  <a:schemeClr val="dk1"/>
                </a:solidFill>
              </a:rPr>
              <a:t>Algoritme cost-sensitive: </a:t>
            </a:r>
            <a:endParaRPr sz="1900">
              <a:solidFill>
                <a:schemeClr val="dk1"/>
              </a:solidFill>
            </a:endParaRPr>
          </a:p>
          <a:p>
            <a:pPr indent="-323850" lvl="1" marL="914400" rtl="0" algn="l">
              <a:spcBef>
                <a:spcPts val="0"/>
              </a:spcBef>
              <a:spcAft>
                <a:spcPts val="0"/>
              </a:spcAft>
              <a:buClr>
                <a:schemeClr val="dk1"/>
              </a:buClr>
              <a:buSzPts val="1500"/>
              <a:buChar char="○"/>
            </a:pPr>
            <a:r>
              <a:rPr lang="id" sz="1500">
                <a:solidFill>
                  <a:schemeClr val="dk1"/>
                </a:solidFill>
              </a:rPr>
              <a:t>Meminimalkan kesalahan dengan cara menggunakan weight. </a:t>
            </a:r>
            <a:endParaRPr sz="1500">
              <a:solidFill>
                <a:schemeClr val="dk1"/>
              </a:solidFill>
            </a:endParaRPr>
          </a:p>
          <a:p>
            <a:pPr indent="-349250" lvl="0" marL="457200" rtl="0" algn="l">
              <a:spcBef>
                <a:spcPts val="0"/>
              </a:spcBef>
              <a:spcAft>
                <a:spcPts val="0"/>
              </a:spcAft>
              <a:buClr>
                <a:schemeClr val="dk1"/>
              </a:buClr>
              <a:buSzPts val="1900"/>
              <a:buAutoNum type="arabicPeriod"/>
            </a:pPr>
            <a:r>
              <a:rPr lang="id" sz="1900">
                <a:solidFill>
                  <a:schemeClr val="dk1"/>
                </a:solidFill>
              </a:rPr>
              <a:t>Cost-sensitive ensembles: </a:t>
            </a:r>
            <a:endParaRPr sz="1900">
              <a:solidFill>
                <a:schemeClr val="dk1"/>
              </a:solidFill>
            </a:endParaRPr>
          </a:p>
          <a:p>
            <a:pPr indent="-323850" lvl="1" marL="914400" rtl="0" algn="l">
              <a:spcBef>
                <a:spcPts val="0"/>
              </a:spcBef>
              <a:spcAft>
                <a:spcPts val="0"/>
              </a:spcAft>
              <a:buClr>
                <a:schemeClr val="dk1"/>
              </a:buClr>
              <a:buSzPts val="1500"/>
              <a:buChar char="○"/>
            </a:pPr>
            <a:r>
              <a:rPr lang="id" sz="1500">
                <a:solidFill>
                  <a:schemeClr val="dk1"/>
                </a:solidFill>
              </a:rPr>
              <a:t>Disebut wrapper methods, meta-learners atau ensembles.</a:t>
            </a:r>
            <a:endParaRPr sz="1500">
              <a:solidFill>
                <a:schemeClr val="dk1"/>
              </a:solidFill>
            </a:endParaRPr>
          </a:p>
          <a:p>
            <a:pPr indent="-323850" lvl="1" marL="914400" rtl="0" algn="l">
              <a:spcBef>
                <a:spcPts val="0"/>
              </a:spcBef>
              <a:spcAft>
                <a:spcPts val="0"/>
              </a:spcAft>
              <a:buClr>
                <a:schemeClr val="dk1"/>
              </a:buClr>
              <a:buSzPts val="1500"/>
              <a:buChar char="○"/>
            </a:pPr>
            <a:r>
              <a:rPr lang="id" sz="1500">
                <a:solidFill>
                  <a:schemeClr val="dk1"/>
                </a:solidFill>
              </a:rPr>
              <a:t>Contohnya: algoritme bagging dan boosting versi cost-sensitive AdaBoost, yaitu AdaCost.</a:t>
            </a:r>
            <a:endParaRPr sz="15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Latar Belakang</a:t>
            </a:r>
            <a:endParaRPr/>
          </a:p>
        </p:txBody>
      </p:sp>
      <p:sp>
        <p:nvSpPr>
          <p:cNvPr id="115" name="Google Shape;115;p2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Stroke menjadi penyakit penyebab kematian peringkat kedua dan penyebab disabilitas ketiga di dunia. </a:t>
            </a:r>
            <a:endParaRPr/>
          </a:p>
          <a:p>
            <a:pPr indent="-342900" lvl="0" marL="457200" rtl="0" algn="l">
              <a:spcBef>
                <a:spcPts val="0"/>
              </a:spcBef>
              <a:spcAft>
                <a:spcPts val="0"/>
              </a:spcAft>
              <a:buSzPts val="1800"/>
              <a:buChar char="●"/>
            </a:pPr>
            <a:r>
              <a:rPr lang="id"/>
              <a:t>Menurut Riskesdas -&gt; kasus stroke terus meningkat. </a:t>
            </a:r>
            <a:endParaRPr/>
          </a:p>
          <a:p>
            <a:pPr indent="-342900" lvl="0" marL="457200" rtl="0" algn="l">
              <a:spcBef>
                <a:spcPts val="0"/>
              </a:spcBef>
              <a:spcAft>
                <a:spcPts val="0"/>
              </a:spcAft>
              <a:buSzPts val="1800"/>
              <a:buChar char="●"/>
            </a:pPr>
            <a:r>
              <a:rPr lang="id"/>
              <a:t>Menurut BPJS -&gt; tahun 2016-2018, stroke sudah menghabiskan dana sekitar 4 triliun rupiah [1].</a:t>
            </a:r>
            <a:endParaRPr/>
          </a:p>
          <a:p>
            <a:pPr indent="-342900" lvl="0" marL="457200" rtl="0" algn="l">
              <a:spcBef>
                <a:spcPts val="0"/>
              </a:spcBef>
              <a:spcAft>
                <a:spcPts val="0"/>
              </a:spcAft>
              <a:buSzPts val="1800"/>
              <a:buChar char="●"/>
            </a:pPr>
            <a:r>
              <a:rPr lang="id"/>
              <a:t>Diperlukan sebuah sistem untuk mendeteksi stroke lebih awal.</a:t>
            </a:r>
            <a:endParaRPr i="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id"/>
              <a:t>Cost-Sensitive Learning</a:t>
            </a:r>
            <a:endParaRPr/>
          </a:p>
        </p:txBody>
      </p:sp>
      <p:pic>
        <p:nvPicPr>
          <p:cNvPr id="234" name="Google Shape;234;p44"/>
          <p:cNvPicPr preferRelativeResize="0"/>
          <p:nvPr/>
        </p:nvPicPr>
        <p:blipFill>
          <a:blip r:embed="rId3">
            <a:alphaModFix/>
          </a:blip>
          <a:stretch>
            <a:fillRect/>
          </a:stretch>
        </p:blipFill>
        <p:spPr>
          <a:xfrm>
            <a:off x="446800" y="1268450"/>
            <a:ext cx="6648451" cy="1409859"/>
          </a:xfrm>
          <a:prstGeom prst="rect">
            <a:avLst/>
          </a:prstGeom>
          <a:noFill/>
          <a:ln>
            <a:noFill/>
          </a:ln>
        </p:spPr>
      </p:pic>
      <p:pic>
        <p:nvPicPr>
          <p:cNvPr id="235" name="Google Shape;235;p44"/>
          <p:cNvPicPr preferRelativeResize="0"/>
          <p:nvPr/>
        </p:nvPicPr>
        <p:blipFill>
          <a:blip r:embed="rId4">
            <a:alphaModFix/>
          </a:blip>
          <a:stretch>
            <a:fillRect/>
          </a:stretch>
        </p:blipFill>
        <p:spPr>
          <a:xfrm>
            <a:off x="356313" y="2799534"/>
            <a:ext cx="6829425" cy="1638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Probability Tuning</a:t>
            </a:r>
            <a:endParaRPr/>
          </a:p>
        </p:txBody>
      </p:sp>
      <p:sp>
        <p:nvSpPr>
          <p:cNvPr id="241" name="Google Shape;241;p4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id" sz="2200">
                <a:solidFill>
                  <a:schemeClr val="dk1"/>
                </a:solidFill>
              </a:rPr>
              <a:t>Probability Tuning dibagi 2 cara[19]: </a:t>
            </a:r>
            <a:endParaRPr sz="2200">
              <a:solidFill>
                <a:schemeClr val="dk1"/>
              </a:solidFill>
            </a:endParaRPr>
          </a:p>
          <a:p>
            <a:pPr indent="-368300" lvl="0" marL="457200" rtl="0" algn="l">
              <a:lnSpc>
                <a:spcPct val="100000"/>
              </a:lnSpc>
              <a:spcBef>
                <a:spcPts val="0"/>
              </a:spcBef>
              <a:spcAft>
                <a:spcPts val="0"/>
              </a:spcAft>
              <a:buClr>
                <a:schemeClr val="dk1"/>
              </a:buClr>
              <a:buSzPts val="2200"/>
              <a:buAutoNum type="arabicPeriod"/>
            </a:pPr>
            <a:r>
              <a:rPr lang="id" sz="2200">
                <a:solidFill>
                  <a:schemeClr val="dk1"/>
                </a:solidFill>
              </a:rPr>
              <a:t>Calibrating probabilities: </a:t>
            </a:r>
            <a:endParaRPr sz="2200">
              <a:solidFill>
                <a:schemeClr val="dk1"/>
              </a:solidFill>
            </a:endParaRPr>
          </a:p>
          <a:p>
            <a:pPr indent="-342900" lvl="1" marL="914400" rtl="0" algn="l">
              <a:lnSpc>
                <a:spcPct val="100000"/>
              </a:lnSpc>
              <a:spcBef>
                <a:spcPts val="0"/>
              </a:spcBef>
              <a:spcAft>
                <a:spcPts val="0"/>
              </a:spcAft>
              <a:buClr>
                <a:schemeClr val="dk1"/>
              </a:buClr>
              <a:buSzPts val="1800"/>
              <a:buChar char="○"/>
            </a:pPr>
            <a:r>
              <a:rPr lang="id" sz="1800">
                <a:solidFill>
                  <a:schemeClr val="dk1"/>
                </a:solidFill>
              </a:rPr>
              <a:t>Kalibrasi yang dilakukan untuk klasifikasi biner yang memiliki output probabilitas, misalnya ROC AUC atau precision recall AUC </a:t>
            </a:r>
            <a:endParaRPr sz="1800">
              <a:solidFill>
                <a:schemeClr val="dk1"/>
              </a:solidFill>
            </a:endParaRPr>
          </a:p>
          <a:p>
            <a:pPr indent="-368300" lvl="0" marL="457200" rtl="0" algn="l">
              <a:lnSpc>
                <a:spcPct val="100000"/>
              </a:lnSpc>
              <a:spcBef>
                <a:spcPts val="0"/>
              </a:spcBef>
              <a:spcAft>
                <a:spcPts val="0"/>
              </a:spcAft>
              <a:buClr>
                <a:schemeClr val="dk1"/>
              </a:buClr>
              <a:buSzPts val="2200"/>
              <a:buAutoNum type="arabicPeriod"/>
            </a:pPr>
            <a:r>
              <a:rPr lang="id" sz="2200">
                <a:solidFill>
                  <a:schemeClr val="dk1"/>
                </a:solidFill>
              </a:rPr>
              <a:t>Tuning the classification threshold: </a:t>
            </a:r>
            <a:endParaRPr sz="2200">
              <a:solidFill>
                <a:schemeClr val="dk1"/>
              </a:solidFill>
            </a:endParaRPr>
          </a:p>
          <a:p>
            <a:pPr indent="-342900" lvl="1" marL="914400" rtl="0" algn="l">
              <a:lnSpc>
                <a:spcPct val="100000"/>
              </a:lnSpc>
              <a:spcBef>
                <a:spcPts val="0"/>
              </a:spcBef>
              <a:spcAft>
                <a:spcPts val="0"/>
              </a:spcAft>
              <a:buClr>
                <a:schemeClr val="dk1"/>
              </a:buClr>
              <a:buSzPts val="1800"/>
              <a:buChar char="○"/>
            </a:pPr>
            <a:r>
              <a:rPr lang="id" sz="1800">
                <a:solidFill>
                  <a:schemeClr val="dk1"/>
                </a:solidFill>
              </a:rPr>
              <a:t>Mengubah threshold agar performa machine learning dapat berjalan dengan baik.</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Probability Tuning </a:t>
            </a:r>
            <a:endParaRPr/>
          </a:p>
        </p:txBody>
      </p:sp>
      <p:sp>
        <p:nvSpPr>
          <p:cNvPr id="247" name="Google Shape;247;p4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id">
                <a:solidFill>
                  <a:schemeClr val="dk1"/>
                </a:solidFill>
              </a:rPr>
              <a:t>Probability tuning dapat mengurangi overfitting, karena saat menggunakan ROC curve, kita dapat menghitung G-Mean terbesar.</a:t>
            </a:r>
            <a:endParaRPr>
              <a:solidFill>
                <a:schemeClr val="dk1"/>
              </a:solidFill>
            </a:endParaRPr>
          </a:p>
          <a:p>
            <a:pPr indent="-342900" lvl="0" marL="457200" rtl="0" algn="l">
              <a:spcBef>
                <a:spcPts val="0"/>
              </a:spcBef>
              <a:spcAft>
                <a:spcPts val="0"/>
              </a:spcAft>
              <a:buClr>
                <a:schemeClr val="dk1"/>
              </a:buClr>
              <a:buSzPts val="1800"/>
              <a:buChar char="●"/>
            </a:pPr>
            <a:r>
              <a:rPr lang="id">
                <a:solidFill>
                  <a:schemeClr val="dk1"/>
                </a:solidFill>
              </a:rPr>
              <a:t>G-Mean digunakan untuk menentukan threshold terbesar.</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Receiver Operating Characteristic (ROC) Curve</a:t>
            </a:r>
            <a:endParaRPr/>
          </a:p>
        </p:txBody>
      </p:sp>
      <p:sp>
        <p:nvSpPr>
          <p:cNvPr id="253" name="Google Shape;253;p4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Plotting true positive rate (TPR) dengan false positive rate (FPR).</a:t>
            </a:r>
            <a:endParaRPr/>
          </a:p>
          <a:p>
            <a:pPr indent="-342900" lvl="0" marL="457200" rtl="0" algn="l">
              <a:spcBef>
                <a:spcPts val="0"/>
              </a:spcBef>
              <a:spcAft>
                <a:spcPts val="0"/>
              </a:spcAft>
              <a:buSzPts val="1800"/>
              <a:buChar char="●"/>
            </a:pPr>
            <a:r>
              <a:rPr lang="id"/>
              <a:t>G-Mean atau Geometric Mean -&gt; berfungsi untuk mengukur kelas imbalanced yang menyeimbangkan antara sensitivity dan specificity</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254" name="Google Shape;254;p47"/>
          <p:cNvPicPr preferRelativeResize="0"/>
          <p:nvPr/>
        </p:nvPicPr>
        <p:blipFill>
          <a:blip r:embed="rId3">
            <a:alphaModFix/>
          </a:blip>
          <a:stretch>
            <a:fillRect/>
          </a:stretch>
        </p:blipFill>
        <p:spPr>
          <a:xfrm>
            <a:off x="4846500" y="2440376"/>
            <a:ext cx="2219325" cy="1705850"/>
          </a:xfrm>
          <a:prstGeom prst="rect">
            <a:avLst/>
          </a:prstGeom>
          <a:noFill/>
          <a:ln>
            <a:noFill/>
          </a:ln>
        </p:spPr>
      </p:pic>
      <p:pic>
        <p:nvPicPr>
          <p:cNvPr id="255" name="Google Shape;255;p47"/>
          <p:cNvPicPr preferRelativeResize="0"/>
          <p:nvPr/>
        </p:nvPicPr>
        <p:blipFill>
          <a:blip r:embed="rId4">
            <a:alphaModFix/>
          </a:blip>
          <a:stretch>
            <a:fillRect/>
          </a:stretch>
        </p:blipFill>
        <p:spPr>
          <a:xfrm>
            <a:off x="618250" y="2440375"/>
            <a:ext cx="3613000" cy="1248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Receiver Operating Characteristic (ROC) Curve</a:t>
            </a:r>
            <a:endParaRPr/>
          </a:p>
        </p:txBody>
      </p:sp>
      <p:sp>
        <p:nvSpPr>
          <p:cNvPr id="261" name="Google Shape;261;p48"/>
          <p:cNvSpPr txBox="1"/>
          <p:nvPr>
            <p:ph idx="1" type="body"/>
          </p:nvPr>
        </p:nvSpPr>
        <p:spPr>
          <a:xfrm>
            <a:off x="311700" y="1225225"/>
            <a:ext cx="5779200" cy="3354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id"/>
              <a:t>Alasan menggunakan metode ROC AUC:</a:t>
            </a:r>
            <a:endParaRPr/>
          </a:p>
          <a:p>
            <a:pPr indent="-336550" lvl="0" marL="457200" rtl="0" algn="l">
              <a:spcBef>
                <a:spcPts val="1200"/>
              </a:spcBef>
              <a:spcAft>
                <a:spcPts val="0"/>
              </a:spcAft>
              <a:buSzPts val="1700"/>
              <a:buChar char="●"/>
            </a:pPr>
            <a:r>
              <a:rPr lang="id" sz="1700"/>
              <a:t>Classification-threshold-invariant</a:t>
            </a:r>
            <a:endParaRPr sz="1700"/>
          </a:p>
          <a:p>
            <a:pPr indent="-336550" lvl="1" marL="914400" rtl="0" algn="l">
              <a:spcBef>
                <a:spcPts val="0"/>
              </a:spcBef>
              <a:spcAft>
                <a:spcPts val="0"/>
              </a:spcAft>
              <a:buSzPts val="1700"/>
              <a:buChar char="○"/>
            </a:pPr>
            <a:r>
              <a:rPr lang="id" sz="1700"/>
              <a:t>AUC mengukur kualitas prediksi model, terlepas threshold klasifikasi apapun yang dipilih [20].</a:t>
            </a:r>
            <a:endParaRPr sz="1700"/>
          </a:p>
          <a:p>
            <a:pPr indent="-336550" lvl="0" marL="457200" rtl="0" algn="l">
              <a:spcBef>
                <a:spcPts val="0"/>
              </a:spcBef>
              <a:spcAft>
                <a:spcPts val="0"/>
              </a:spcAft>
              <a:buSzPts val="1700"/>
              <a:buChar char="●"/>
            </a:pPr>
            <a:r>
              <a:rPr lang="id" sz="1700"/>
              <a:t>Precision dan recall kurang cocok untuk kasus imbalanced class</a:t>
            </a:r>
            <a:endParaRPr sz="1700"/>
          </a:p>
          <a:p>
            <a:pPr indent="-336550" lvl="1" marL="914400" rtl="0" algn="l">
              <a:spcBef>
                <a:spcPts val="0"/>
              </a:spcBef>
              <a:spcAft>
                <a:spcPts val="0"/>
              </a:spcAft>
              <a:buSzPts val="1700"/>
              <a:buChar char="○"/>
            </a:pPr>
            <a:r>
              <a:rPr lang="id" sz="1700"/>
              <a:t>Lebih berfokus pada kelas minoritas saja</a:t>
            </a:r>
            <a:endParaRPr sz="1700"/>
          </a:p>
          <a:p>
            <a:pPr indent="-336550" lvl="1" marL="914400" rtl="0" algn="l">
              <a:spcBef>
                <a:spcPts val="0"/>
              </a:spcBef>
              <a:spcAft>
                <a:spcPts val="0"/>
              </a:spcAft>
              <a:buSzPts val="1700"/>
              <a:buChar char="○"/>
            </a:pPr>
            <a:r>
              <a:rPr lang="id" sz="1700"/>
              <a:t>ROC curve mencakup kedua kelas [21].</a:t>
            </a:r>
            <a:endParaRPr sz="1700"/>
          </a:p>
          <a:p>
            <a:pPr indent="0" lvl="0" marL="0" rtl="0" algn="l">
              <a:spcBef>
                <a:spcPts val="1200"/>
              </a:spcBef>
              <a:spcAft>
                <a:spcPts val="1200"/>
              </a:spcAft>
              <a:buNone/>
            </a:pPr>
            <a:r>
              <a:t/>
            </a:r>
            <a:endParaRPr/>
          </a:p>
        </p:txBody>
      </p:sp>
      <p:pic>
        <p:nvPicPr>
          <p:cNvPr id="262" name="Google Shape;262;p48"/>
          <p:cNvPicPr preferRelativeResize="0"/>
          <p:nvPr/>
        </p:nvPicPr>
        <p:blipFill>
          <a:blip r:embed="rId3">
            <a:alphaModFix/>
          </a:blip>
          <a:stretch>
            <a:fillRect/>
          </a:stretch>
        </p:blipFill>
        <p:spPr>
          <a:xfrm>
            <a:off x="6090900" y="1466163"/>
            <a:ext cx="2842950" cy="2211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Learning Curves</a:t>
            </a:r>
            <a:endParaRPr/>
          </a:p>
        </p:txBody>
      </p:sp>
      <p:sp>
        <p:nvSpPr>
          <p:cNvPr id="268" name="Google Shape;268;p4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id" sz="2400"/>
              <a:t>kurva yang mengukur model berdasarkan performanya</a:t>
            </a:r>
            <a:endParaRPr sz="2400"/>
          </a:p>
          <a:p>
            <a:pPr indent="-381000" lvl="0" marL="457200" rtl="0" algn="l">
              <a:spcBef>
                <a:spcPts val="0"/>
              </a:spcBef>
              <a:spcAft>
                <a:spcPts val="0"/>
              </a:spcAft>
              <a:buSzPts val="2400"/>
              <a:buChar char="●"/>
            </a:pPr>
            <a:r>
              <a:rPr lang="id" sz="2400"/>
              <a:t>Terdapat 2 grafik dalam learning curves:</a:t>
            </a:r>
            <a:endParaRPr sz="2400"/>
          </a:p>
          <a:p>
            <a:pPr indent="-355600" lvl="1" marL="914400" rtl="0" algn="l">
              <a:spcBef>
                <a:spcPts val="0"/>
              </a:spcBef>
              <a:spcAft>
                <a:spcPts val="0"/>
              </a:spcAft>
              <a:buSzPts val="2000"/>
              <a:buChar char="○"/>
            </a:pPr>
            <a:r>
              <a:rPr lang="id" sz="2000"/>
              <a:t>Train learning curve -&gt; dihitung dari dataset training yang berfungsi untuk menggambarkan seberapa baik model belajar.</a:t>
            </a:r>
            <a:endParaRPr sz="2000"/>
          </a:p>
          <a:p>
            <a:pPr indent="-355600" lvl="1" marL="914400" rtl="0" algn="l">
              <a:spcBef>
                <a:spcPts val="0"/>
              </a:spcBef>
              <a:spcAft>
                <a:spcPts val="0"/>
              </a:spcAft>
              <a:buSzPts val="2000"/>
              <a:buChar char="○"/>
            </a:pPr>
            <a:r>
              <a:rPr lang="id" sz="2000"/>
              <a:t>Validation learning curve -&gt; dihitung dari dataset validation yang berfungsi untuk menggambarkan seberapa baik model digeneralisasi</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State of the Art</a:t>
            </a:r>
            <a:endParaRPr/>
          </a:p>
        </p:txBody>
      </p:sp>
      <p:graphicFrame>
        <p:nvGraphicFramePr>
          <p:cNvPr id="274" name="Google Shape;274;p50"/>
          <p:cNvGraphicFramePr/>
          <p:nvPr/>
        </p:nvGraphicFramePr>
        <p:xfrm>
          <a:off x="426150" y="1065150"/>
          <a:ext cx="3000000" cy="3000000"/>
        </p:xfrm>
        <a:graphic>
          <a:graphicData uri="http://schemas.openxmlformats.org/drawingml/2006/table">
            <a:tbl>
              <a:tblPr>
                <a:noFill/>
                <a:tableStyleId>{54C96673-1B67-4A3D-9D4F-ADB9D5EE2DF8}</a:tableStyleId>
              </a:tblPr>
              <a:tblGrid>
                <a:gridCol w="3356250"/>
                <a:gridCol w="2247850"/>
                <a:gridCol w="2802050"/>
              </a:tblGrid>
              <a:tr h="447325">
                <a:tc>
                  <a:txBody>
                    <a:bodyPr/>
                    <a:lstStyle/>
                    <a:p>
                      <a:pPr indent="0" lvl="0" marL="0" rtl="0" algn="l">
                        <a:spcBef>
                          <a:spcPts val="0"/>
                        </a:spcBef>
                        <a:spcAft>
                          <a:spcPts val="0"/>
                        </a:spcAft>
                        <a:buNone/>
                      </a:pPr>
                      <a:r>
                        <a:rPr lang="id"/>
                        <a:t>Penelitian</a:t>
                      </a:r>
                      <a:endParaRPr/>
                    </a:p>
                  </a:txBody>
                  <a:tcPr marT="91425" marB="91425" marR="91425" marL="91425"/>
                </a:tc>
                <a:tc>
                  <a:txBody>
                    <a:bodyPr/>
                    <a:lstStyle/>
                    <a:p>
                      <a:pPr indent="0" lvl="0" marL="0" rtl="0" algn="l">
                        <a:spcBef>
                          <a:spcPts val="0"/>
                        </a:spcBef>
                        <a:spcAft>
                          <a:spcPts val="0"/>
                        </a:spcAft>
                        <a:buNone/>
                      </a:pPr>
                      <a:r>
                        <a:rPr lang="id"/>
                        <a:t>Metode</a:t>
                      </a:r>
                      <a:endParaRPr/>
                    </a:p>
                  </a:txBody>
                  <a:tcPr marT="91425" marB="91425" marR="91425" marL="91425"/>
                </a:tc>
                <a:tc>
                  <a:txBody>
                    <a:bodyPr/>
                    <a:lstStyle/>
                    <a:p>
                      <a:pPr indent="0" lvl="0" marL="0" rtl="0" algn="l">
                        <a:spcBef>
                          <a:spcPts val="0"/>
                        </a:spcBef>
                        <a:spcAft>
                          <a:spcPts val="0"/>
                        </a:spcAft>
                        <a:buNone/>
                      </a:pPr>
                      <a:r>
                        <a:rPr lang="id"/>
                        <a:t>Hasil</a:t>
                      </a:r>
                      <a:endParaRPr/>
                    </a:p>
                  </a:txBody>
                  <a:tcPr marT="91425" marB="91425" marR="91425" marL="91425"/>
                </a:tc>
              </a:tr>
              <a:tr h="1088525">
                <a:tc>
                  <a:txBody>
                    <a:bodyPr/>
                    <a:lstStyle/>
                    <a:p>
                      <a:pPr indent="0" lvl="0" marL="0" rtl="0" algn="l">
                        <a:spcBef>
                          <a:spcPts val="0"/>
                        </a:spcBef>
                        <a:spcAft>
                          <a:spcPts val="0"/>
                        </a:spcAft>
                        <a:buNone/>
                      </a:pPr>
                      <a:r>
                        <a:rPr lang="id" sz="1200"/>
                        <a:t>S. Dev, et al., ”A Predictive Analytics Approach </a:t>
                      </a:r>
                      <a:r>
                        <a:rPr lang="id" sz="1200"/>
                        <a:t>F</a:t>
                      </a:r>
                      <a:r>
                        <a:rPr lang="id" sz="1200"/>
                        <a:t>or Stroke Prediction Using Machine Learning and Neural Networks”, Healthcare Analytics, 2022. [24]</a:t>
                      </a:r>
                      <a:endParaRPr sz="1200"/>
                    </a:p>
                  </a:txBody>
                  <a:tcPr marT="91425" marB="91425" marR="91425" marL="91425"/>
                </a:tc>
                <a:tc>
                  <a:txBody>
                    <a:bodyPr/>
                    <a:lstStyle/>
                    <a:p>
                      <a:pPr indent="-304800" lvl="0" marL="457200" rtl="0" algn="l">
                        <a:spcBef>
                          <a:spcPts val="0"/>
                        </a:spcBef>
                        <a:spcAft>
                          <a:spcPts val="0"/>
                        </a:spcAft>
                        <a:buSzPts val="1200"/>
                        <a:buAutoNum type="arabicPeriod"/>
                      </a:pPr>
                      <a:r>
                        <a:rPr lang="id" sz="1200"/>
                        <a:t>Neural Network + Principal Component Analysis</a:t>
                      </a:r>
                      <a:endParaRPr sz="1200"/>
                    </a:p>
                    <a:p>
                      <a:pPr indent="-304800" lvl="0" marL="457200" rtl="0" algn="l">
                        <a:spcBef>
                          <a:spcPts val="0"/>
                        </a:spcBef>
                        <a:spcAft>
                          <a:spcPts val="0"/>
                        </a:spcAft>
                        <a:buSzPts val="1200"/>
                        <a:buAutoNum type="arabicPeriod"/>
                      </a:pPr>
                      <a:r>
                        <a:rPr lang="id" sz="1200"/>
                        <a:t>Random undersampling</a:t>
                      </a:r>
                      <a:endParaRPr sz="1200"/>
                    </a:p>
                  </a:txBody>
                  <a:tcPr marT="91425" marB="91425" marR="91425" marL="91425"/>
                </a:tc>
                <a:tc>
                  <a:txBody>
                    <a:bodyPr/>
                    <a:lstStyle/>
                    <a:p>
                      <a:pPr indent="0" lvl="0" marL="0" rtl="0" algn="l">
                        <a:spcBef>
                          <a:spcPts val="0"/>
                        </a:spcBef>
                        <a:spcAft>
                          <a:spcPts val="0"/>
                        </a:spcAft>
                        <a:buNone/>
                      </a:pPr>
                      <a:r>
                        <a:rPr lang="id" sz="1200"/>
                        <a:t>Fitur yang paling berpengaruh adalah gender, age, hypertension, ever married, work type, dan avg glucose level.</a:t>
                      </a:r>
                      <a:endParaRPr sz="1200"/>
                    </a:p>
                  </a:txBody>
                  <a:tcPr marT="91425" marB="91425" marR="91425" marL="91425"/>
                </a:tc>
              </a:tr>
              <a:tr h="1088525">
                <a:tc>
                  <a:txBody>
                    <a:bodyPr/>
                    <a:lstStyle/>
                    <a:p>
                      <a:pPr indent="0" lvl="0" marL="0" rtl="0" algn="l">
                        <a:spcBef>
                          <a:spcPts val="0"/>
                        </a:spcBef>
                        <a:spcAft>
                          <a:spcPts val="0"/>
                        </a:spcAft>
                        <a:buNone/>
                      </a:pPr>
                      <a:r>
                        <a:rPr lang="id" sz="1200"/>
                        <a:t>A. Ashiquzzaman, et al., ”Reduction of Overfitting in Diabetes Prediction Using Deep Learning Neural Network,” IT Convergence and Security, pp. 35-43, 2017. [25] </a:t>
                      </a:r>
                      <a:endParaRPr sz="1200"/>
                    </a:p>
                  </a:txBody>
                  <a:tcPr marT="91425" marB="91425" marR="91425" marL="91425"/>
                </a:tc>
                <a:tc>
                  <a:txBody>
                    <a:bodyPr/>
                    <a:lstStyle/>
                    <a:p>
                      <a:pPr indent="-304800" lvl="0" marL="457200" rtl="0" algn="l">
                        <a:spcBef>
                          <a:spcPts val="0"/>
                        </a:spcBef>
                        <a:spcAft>
                          <a:spcPts val="0"/>
                        </a:spcAft>
                        <a:buSzPts val="1200"/>
                        <a:buAutoNum type="arabicPeriod"/>
                      </a:pPr>
                      <a:r>
                        <a:rPr lang="id" sz="1200"/>
                        <a:t>Deep Neural Network + Dropout</a:t>
                      </a:r>
                      <a:endParaRPr sz="1200"/>
                    </a:p>
                  </a:txBody>
                  <a:tcPr marT="91425" marB="91425" marR="91425" marL="91425"/>
                </a:tc>
                <a:tc>
                  <a:txBody>
                    <a:bodyPr/>
                    <a:lstStyle/>
                    <a:p>
                      <a:pPr indent="0" lvl="0" marL="0" rtl="0" algn="l">
                        <a:spcBef>
                          <a:spcPts val="0"/>
                        </a:spcBef>
                        <a:spcAft>
                          <a:spcPts val="0"/>
                        </a:spcAft>
                        <a:buNone/>
                      </a:pPr>
                      <a:r>
                        <a:rPr lang="id" sz="1200"/>
                        <a:t>Model yang dibuat dengan DNN dan dropout meraih akurasi tertinggi jika dibandingkan dengan model DNN saja, yaitu dengan akurasi 88.41%</a:t>
                      </a:r>
                      <a:endParaRPr sz="1200"/>
                    </a:p>
                  </a:txBody>
                  <a:tcPr marT="91425" marB="91425" marR="91425" marL="91425"/>
                </a:tc>
              </a:tr>
              <a:tr h="1088525">
                <a:tc>
                  <a:txBody>
                    <a:bodyPr/>
                    <a:lstStyle/>
                    <a:p>
                      <a:pPr indent="0" lvl="0" marL="0" rtl="0" algn="l">
                        <a:spcBef>
                          <a:spcPts val="0"/>
                        </a:spcBef>
                        <a:spcAft>
                          <a:spcPts val="0"/>
                        </a:spcAft>
                        <a:buNone/>
                      </a:pPr>
                      <a:r>
                        <a:rPr lang="id" sz="1200"/>
                        <a:t>N. Someeh, et al., ”The outcome in patients with brain stroke: A deep learning neural network modeling,” Journal of Research in Medical Sciences, vol. 25, no. 1, pp. 1-7, 2020. [7]</a:t>
                      </a:r>
                      <a:endParaRPr sz="1200"/>
                    </a:p>
                  </a:txBody>
                  <a:tcPr marT="91425" marB="91425" marR="91425" marL="91425"/>
                </a:tc>
                <a:tc>
                  <a:txBody>
                    <a:bodyPr/>
                    <a:lstStyle/>
                    <a:p>
                      <a:pPr indent="-304800" lvl="0" marL="457200" rtl="0" algn="l">
                        <a:spcBef>
                          <a:spcPts val="0"/>
                        </a:spcBef>
                        <a:spcAft>
                          <a:spcPts val="0"/>
                        </a:spcAft>
                        <a:buSzPts val="1200"/>
                        <a:buAutoNum type="arabicPeriod"/>
                      </a:pPr>
                      <a:r>
                        <a:rPr lang="id" sz="1200"/>
                        <a:t>Deep Neural Network</a:t>
                      </a:r>
                      <a:endParaRPr sz="1200"/>
                    </a:p>
                  </a:txBody>
                  <a:tcPr marT="91425" marB="91425" marR="91425" marL="91425"/>
                </a:tc>
                <a:tc>
                  <a:txBody>
                    <a:bodyPr/>
                    <a:lstStyle/>
                    <a:p>
                      <a:pPr indent="0" lvl="0" marL="0" rtl="0" algn="l">
                        <a:spcBef>
                          <a:spcPts val="0"/>
                        </a:spcBef>
                        <a:spcAft>
                          <a:spcPts val="0"/>
                        </a:spcAft>
                        <a:buNone/>
                      </a:pPr>
                      <a:r>
                        <a:rPr lang="id" sz="1200"/>
                        <a:t>Akurasi tertinggi didapat dari kombinasi hyperparameter activation function tanh, hidden layer berjumlah 10, epoch berjumlah 400, momentum sebesar 0.5, learning rate 0.1, dengan akurasi sebesar 99.5%</a:t>
                      </a:r>
                      <a:endParaRPr sz="1200"/>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8" name="Shape 278"/>
        <p:cNvGrpSpPr/>
        <p:nvPr/>
      </p:nvGrpSpPr>
      <p:grpSpPr>
        <a:xfrm>
          <a:off x="0" y="0"/>
          <a:ext cx="0" cy="0"/>
          <a:chOff x="0" y="0"/>
          <a:chExt cx="0" cy="0"/>
        </a:xfrm>
      </p:grpSpPr>
      <p:sp>
        <p:nvSpPr>
          <p:cNvPr id="279" name="Google Shape;279;p5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Analisis Masalah</a:t>
            </a:r>
            <a:endParaRPr/>
          </a:p>
        </p:txBody>
      </p:sp>
      <p:sp>
        <p:nvSpPr>
          <p:cNvPr id="280" name="Google Shape;280;p5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Banyak penelitian yang sudah menggunakan machine learning, namun banyak memiliki kelemahan</a:t>
            </a:r>
            <a:endParaRPr/>
          </a:p>
          <a:p>
            <a:pPr indent="-342900" lvl="0" marL="457200" rtl="0" algn="l">
              <a:spcBef>
                <a:spcPts val="0"/>
              </a:spcBef>
              <a:spcAft>
                <a:spcPts val="0"/>
              </a:spcAft>
              <a:buSzPts val="1800"/>
              <a:buChar char="●"/>
            </a:pPr>
            <a:r>
              <a:rPr lang="id"/>
              <a:t>Kelemahannya dapat diatasi jika menggunakan Deep Neural Network</a:t>
            </a:r>
            <a:endParaRPr/>
          </a:p>
          <a:p>
            <a:pPr indent="-342900" lvl="0" marL="457200" rtl="0" algn="l">
              <a:spcBef>
                <a:spcPts val="0"/>
              </a:spcBef>
              <a:spcAft>
                <a:spcPts val="0"/>
              </a:spcAft>
              <a:buSzPts val="1800"/>
              <a:buChar char="●"/>
            </a:pPr>
            <a:r>
              <a:rPr lang="id"/>
              <a:t>Dataset bersifat imbalance, sehingga perlu metode tambahan</a:t>
            </a:r>
            <a:endParaRPr/>
          </a:p>
          <a:p>
            <a:pPr indent="-342900" lvl="1" marL="914400" rtl="0" algn="l">
              <a:spcBef>
                <a:spcPts val="0"/>
              </a:spcBef>
              <a:spcAft>
                <a:spcPts val="0"/>
              </a:spcAft>
              <a:buSzPts val="1800"/>
              <a:buChar char="○"/>
            </a:pPr>
            <a:r>
              <a:rPr lang="id" sz="1800"/>
              <a:t>Cost-sensitive learning</a:t>
            </a:r>
            <a:endParaRPr sz="1800"/>
          </a:p>
          <a:p>
            <a:pPr indent="-342900" lvl="1" marL="914400" rtl="0" algn="l">
              <a:spcBef>
                <a:spcPts val="0"/>
              </a:spcBef>
              <a:spcAft>
                <a:spcPts val="0"/>
              </a:spcAft>
              <a:buSzPts val="1800"/>
              <a:buChar char="○"/>
            </a:pPr>
            <a:r>
              <a:rPr lang="id" sz="1800"/>
              <a:t>Probability tuning</a:t>
            </a:r>
            <a:endParaRPr sz="1800"/>
          </a:p>
          <a:p>
            <a:pPr indent="-342900" lvl="0" marL="457200" rtl="0" algn="l">
              <a:spcBef>
                <a:spcPts val="0"/>
              </a:spcBef>
              <a:spcAft>
                <a:spcPts val="0"/>
              </a:spcAft>
              <a:buSzPts val="1800"/>
              <a:buChar char="●"/>
            </a:pPr>
            <a:r>
              <a:rPr lang="id"/>
              <a:t>Kelemahan DNN -&gt; mudah overfitting [7] dan waktu training lambat [4][8].</a:t>
            </a:r>
            <a:endParaRPr/>
          </a:p>
          <a:p>
            <a:pPr indent="-342900" lvl="1" marL="914400" rtl="0" algn="l">
              <a:spcBef>
                <a:spcPts val="0"/>
              </a:spcBef>
              <a:spcAft>
                <a:spcPts val="0"/>
              </a:spcAft>
              <a:buSzPts val="1800"/>
              <a:buChar char="○"/>
            </a:pPr>
            <a:r>
              <a:rPr lang="id" sz="1800"/>
              <a:t>Regularization dropout</a:t>
            </a:r>
            <a:endParaRPr sz="1800"/>
          </a:p>
          <a:p>
            <a:pPr indent="-342900" lvl="1" marL="914400" rtl="0" algn="l">
              <a:spcBef>
                <a:spcPts val="0"/>
              </a:spcBef>
              <a:spcAft>
                <a:spcPts val="0"/>
              </a:spcAft>
              <a:buSzPts val="1800"/>
              <a:buChar char="○"/>
            </a:pPr>
            <a:r>
              <a:rPr lang="id" sz="1800"/>
              <a:t>Pencarian kombinasi hyperparameter yang tepat.</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Kerangka Pemikiran</a:t>
            </a:r>
            <a:endParaRPr/>
          </a:p>
        </p:txBody>
      </p:sp>
      <p:pic>
        <p:nvPicPr>
          <p:cNvPr id="286" name="Google Shape;286;p52"/>
          <p:cNvPicPr preferRelativeResize="0"/>
          <p:nvPr/>
        </p:nvPicPr>
        <p:blipFill>
          <a:blip r:embed="rId3">
            <a:alphaModFix/>
          </a:blip>
          <a:stretch>
            <a:fillRect/>
          </a:stretch>
        </p:blipFill>
        <p:spPr>
          <a:xfrm>
            <a:off x="1689850" y="1147225"/>
            <a:ext cx="4888483" cy="36914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Urutan Proses Global</a:t>
            </a:r>
            <a:endParaRPr/>
          </a:p>
        </p:txBody>
      </p:sp>
      <p:pic>
        <p:nvPicPr>
          <p:cNvPr id="292" name="Google Shape;292;p53"/>
          <p:cNvPicPr preferRelativeResize="0"/>
          <p:nvPr/>
        </p:nvPicPr>
        <p:blipFill>
          <a:blip r:embed="rId3">
            <a:alphaModFix/>
          </a:blip>
          <a:stretch>
            <a:fillRect/>
          </a:stretch>
        </p:blipFill>
        <p:spPr>
          <a:xfrm>
            <a:off x="4350150" y="60688"/>
            <a:ext cx="2511050" cy="5022126"/>
          </a:xfrm>
          <a:prstGeom prst="rect">
            <a:avLst/>
          </a:prstGeom>
          <a:noFill/>
          <a:ln>
            <a:noFill/>
          </a:ln>
        </p:spPr>
      </p:pic>
      <p:pic>
        <p:nvPicPr>
          <p:cNvPr id="293" name="Google Shape;293;p53"/>
          <p:cNvPicPr preferRelativeResize="0"/>
          <p:nvPr/>
        </p:nvPicPr>
        <p:blipFill>
          <a:blip r:embed="rId4">
            <a:alphaModFix/>
          </a:blip>
          <a:stretch>
            <a:fillRect/>
          </a:stretch>
        </p:blipFill>
        <p:spPr>
          <a:xfrm>
            <a:off x="6996550" y="4682578"/>
            <a:ext cx="1936075" cy="253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Latar Belakang</a:t>
            </a:r>
            <a:endParaRPr/>
          </a:p>
        </p:txBody>
      </p:sp>
      <p:graphicFrame>
        <p:nvGraphicFramePr>
          <p:cNvPr id="121" name="Google Shape;121;p27"/>
          <p:cNvGraphicFramePr/>
          <p:nvPr/>
        </p:nvGraphicFramePr>
        <p:xfrm>
          <a:off x="421850" y="1104450"/>
          <a:ext cx="3000000" cy="3000000"/>
        </p:xfrm>
        <a:graphic>
          <a:graphicData uri="http://schemas.openxmlformats.org/drawingml/2006/table">
            <a:tbl>
              <a:tblPr>
                <a:noFill/>
                <a:tableStyleId>{54C96673-1B67-4A3D-9D4F-ADB9D5EE2DF8}</a:tableStyleId>
              </a:tblPr>
              <a:tblGrid>
                <a:gridCol w="2075075"/>
                <a:gridCol w="2075075"/>
                <a:gridCol w="2075075"/>
                <a:gridCol w="2075075"/>
              </a:tblGrid>
              <a:tr h="381000">
                <a:tc>
                  <a:txBody>
                    <a:bodyPr/>
                    <a:lstStyle/>
                    <a:p>
                      <a:pPr indent="0" lvl="0" marL="0" rtl="0" algn="l">
                        <a:spcBef>
                          <a:spcPts val="0"/>
                        </a:spcBef>
                        <a:spcAft>
                          <a:spcPts val="0"/>
                        </a:spcAft>
                        <a:buNone/>
                      </a:pPr>
                      <a:r>
                        <a:rPr lang="id" sz="1200"/>
                        <a:t>Peneliti</a:t>
                      </a:r>
                      <a:endParaRPr sz="1200"/>
                    </a:p>
                  </a:txBody>
                  <a:tcPr marT="91425" marB="91425" marR="91425" marL="91425"/>
                </a:tc>
                <a:tc>
                  <a:txBody>
                    <a:bodyPr/>
                    <a:lstStyle/>
                    <a:p>
                      <a:pPr indent="0" lvl="0" marL="0" rtl="0" algn="l">
                        <a:spcBef>
                          <a:spcPts val="0"/>
                        </a:spcBef>
                        <a:spcAft>
                          <a:spcPts val="0"/>
                        </a:spcAft>
                        <a:buNone/>
                      </a:pPr>
                      <a:r>
                        <a:rPr lang="id" sz="1200"/>
                        <a:t>Tujuan</a:t>
                      </a:r>
                      <a:endParaRPr sz="1200"/>
                    </a:p>
                  </a:txBody>
                  <a:tcPr marT="91425" marB="91425" marR="91425" marL="91425"/>
                </a:tc>
                <a:tc>
                  <a:txBody>
                    <a:bodyPr/>
                    <a:lstStyle/>
                    <a:p>
                      <a:pPr indent="0" lvl="0" marL="0" rtl="0" algn="l">
                        <a:spcBef>
                          <a:spcPts val="0"/>
                        </a:spcBef>
                        <a:spcAft>
                          <a:spcPts val="0"/>
                        </a:spcAft>
                        <a:buNone/>
                      </a:pPr>
                      <a:r>
                        <a:rPr lang="id" sz="1200"/>
                        <a:t>Metode</a:t>
                      </a:r>
                      <a:endParaRPr sz="1200"/>
                    </a:p>
                  </a:txBody>
                  <a:tcPr marT="91425" marB="91425" marR="91425" marL="91425"/>
                </a:tc>
                <a:tc>
                  <a:txBody>
                    <a:bodyPr/>
                    <a:lstStyle/>
                    <a:p>
                      <a:pPr indent="0" lvl="0" marL="0" rtl="0" algn="l">
                        <a:spcBef>
                          <a:spcPts val="0"/>
                        </a:spcBef>
                        <a:spcAft>
                          <a:spcPts val="0"/>
                        </a:spcAft>
                        <a:buNone/>
                      </a:pPr>
                      <a:r>
                        <a:rPr lang="id" sz="1200"/>
                        <a:t>Hasil</a:t>
                      </a:r>
                      <a:endParaRPr sz="1200"/>
                    </a:p>
                  </a:txBody>
                  <a:tcPr marT="91425" marB="91425" marR="91425" marL="91425"/>
                </a:tc>
              </a:tr>
              <a:tr h="1097250">
                <a:tc>
                  <a:txBody>
                    <a:bodyPr/>
                    <a:lstStyle/>
                    <a:p>
                      <a:pPr indent="0" lvl="0" marL="0" rtl="0" algn="l">
                        <a:spcBef>
                          <a:spcPts val="0"/>
                        </a:spcBef>
                        <a:spcAft>
                          <a:spcPts val="0"/>
                        </a:spcAft>
                        <a:buNone/>
                      </a:pPr>
                      <a:r>
                        <a:rPr lang="id" sz="1000"/>
                        <a:t>G. Sailasya and G. L. A. Kumari [2]</a:t>
                      </a:r>
                      <a:endParaRPr sz="1000"/>
                    </a:p>
                  </a:txBody>
                  <a:tcPr marT="91425" marB="91425" marR="91425" marL="91425"/>
                </a:tc>
                <a:tc>
                  <a:txBody>
                    <a:bodyPr/>
                    <a:lstStyle/>
                    <a:p>
                      <a:pPr indent="0" lvl="0" marL="0" rtl="0" algn="l">
                        <a:spcBef>
                          <a:spcPts val="0"/>
                        </a:spcBef>
                        <a:spcAft>
                          <a:spcPts val="0"/>
                        </a:spcAft>
                        <a:buNone/>
                      </a:pPr>
                      <a:r>
                        <a:rPr lang="id" sz="1000"/>
                        <a:t>Memprediksi orang yang terkena penyakit stroke</a:t>
                      </a:r>
                      <a:endParaRPr sz="1000"/>
                    </a:p>
                  </a:txBody>
                  <a:tcPr marT="91425" marB="91425" marR="91425" marL="91425"/>
                </a:tc>
                <a:tc>
                  <a:txBody>
                    <a:bodyPr/>
                    <a:lstStyle/>
                    <a:p>
                      <a:pPr indent="0" lvl="0" marL="0" rtl="0" algn="l">
                        <a:spcBef>
                          <a:spcPts val="0"/>
                        </a:spcBef>
                        <a:spcAft>
                          <a:spcPts val="0"/>
                        </a:spcAft>
                        <a:buNone/>
                      </a:pPr>
                      <a:r>
                        <a:rPr lang="id" sz="1000"/>
                        <a:t>Logistic Regression, Decision Tree, Random Forest Classification, K-Nearest Neighbor (KNN), Support Vector Classification (SVM), dan Naïve Bayes + Undersampling</a:t>
                      </a:r>
                      <a:endParaRPr sz="1000"/>
                    </a:p>
                  </a:txBody>
                  <a:tcPr marT="91425" marB="91425" marR="91425" marL="91425"/>
                </a:tc>
                <a:tc>
                  <a:txBody>
                    <a:bodyPr/>
                    <a:lstStyle/>
                    <a:p>
                      <a:pPr indent="0" lvl="0" marL="0" rtl="0" algn="l">
                        <a:spcBef>
                          <a:spcPts val="0"/>
                        </a:spcBef>
                        <a:spcAft>
                          <a:spcPts val="0"/>
                        </a:spcAft>
                        <a:buNone/>
                      </a:pPr>
                      <a:r>
                        <a:rPr lang="id" sz="1000"/>
                        <a:t>Naive Bayes + </a:t>
                      </a:r>
                      <a:r>
                        <a:rPr lang="id" sz="1000">
                          <a:solidFill>
                            <a:schemeClr val="dk1"/>
                          </a:solidFill>
                        </a:rPr>
                        <a:t>Undersampling</a:t>
                      </a:r>
                      <a:endParaRPr sz="1000"/>
                    </a:p>
                    <a:p>
                      <a:pPr indent="0" lvl="0" marL="0" rtl="0" algn="l">
                        <a:spcBef>
                          <a:spcPts val="0"/>
                        </a:spcBef>
                        <a:spcAft>
                          <a:spcPts val="0"/>
                        </a:spcAft>
                        <a:buNone/>
                      </a:pPr>
                      <a:r>
                        <a:rPr lang="id" sz="1000"/>
                        <a:t>Akurasi: 82%</a:t>
                      </a:r>
                      <a:endParaRPr sz="1000"/>
                    </a:p>
                    <a:p>
                      <a:pPr indent="0" lvl="0" marL="0" rtl="0" algn="l">
                        <a:spcBef>
                          <a:spcPts val="0"/>
                        </a:spcBef>
                        <a:spcAft>
                          <a:spcPts val="0"/>
                        </a:spcAft>
                        <a:buNone/>
                      </a:pPr>
                      <a:r>
                        <a:rPr lang="id" sz="1000"/>
                        <a:t>Recall: 85.7%</a:t>
                      </a:r>
                      <a:endParaRPr sz="1000"/>
                    </a:p>
                  </a:txBody>
                  <a:tcPr marT="91425" marB="91425" marR="91425" marL="91425"/>
                </a:tc>
              </a:tr>
              <a:tr h="640050">
                <a:tc>
                  <a:txBody>
                    <a:bodyPr/>
                    <a:lstStyle/>
                    <a:p>
                      <a:pPr indent="0" lvl="0" marL="0" rtl="0" algn="l">
                        <a:spcBef>
                          <a:spcPts val="0"/>
                        </a:spcBef>
                        <a:spcAft>
                          <a:spcPts val="0"/>
                        </a:spcAft>
                        <a:buNone/>
                      </a:pPr>
                      <a:r>
                        <a:rPr lang="id" sz="1000"/>
                        <a:t>M. S. Azam, M. Habibullah ,and H. K. Rana [3]</a:t>
                      </a:r>
                      <a:endParaRPr sz="1000"/>
                    </a:p>
                  </a:txBody>
                  <a:tcPr marT="91425" marB="91425" marR="91425" marL="91425"/>
                </a:tc>
                <a:tc>
                  <a:txBody>
                    <a:bodyPr/>
                    <a:lstStyle/>
                    <a:p>
                      <a:pPr indent="0" lvl="0" marL="0" rtl="0" algn="l">
                        <a:spcBef>
                          <a:spcPts val="0"/>
                        </a:spcBef>
                        <a:spcAft>
                          <a:spcPts val="0"/>
                        </a:spcAft>
                        <a:buNone/>
                      </a:pPr>
                      <a:r>
                        <a:rPr lang="id" sz="1000">
                          <a:solidFill>
                            <a:schemeClr val="dk1"/>
                          </a:solidFill>
                        </a:rPr>
                        <a:t>Memprediksi orang yang terkena penyakit stroke</a:t>
                      </a:r>
                      <a:endParaRPr sz="1000"/>
                    </a:p>
                  </a:txBody>
                  <a:tcPr marT="91425" marB="91425" marR="91425" marL="91425"/>
                </a:tc>
                <a:tc>
                  <a:txBody>
                    <a:bodyPr/>
                    <a:lstStyle/>
                    <a:p>
                      <a:pPr indent="0" lvl="0" marL="0" rtl="0" algn="l">
                        <a:spcBef>
                          <a:spcPts val="0"/>
                        </a:spcBef>
                        <a:spcAft>
                          <a:spcPts val="0"/>
                        </a:spcAft>
                        <a:buNone/>
                      </a:pPr>
                      <a:r>
                        <a:rPr lang="id" sz="1000"/>
                        <a:t>Decision Tree, Logistic Regression, Random Forest </a:t>
                      </a:r>
                      <a:endParaRPr sz="1000"/>
                    </a:p>
                  </a:txBody>
                  <a:tcPr marT="91425" marB="91425" marR="91425" marL="91425"/>
                </a:tc>
                <a:tc>
                  <a:txBody>
                    <a:bodyPr/>
                    <a:lstStyle/>
                    <a:p>
                      <a:pPr indent="0" lvl="0" marL="0" rtl="0" algn="l">
                        <a:spcBef>
                          <a:spcPts val="0"/>
                        </a:spcBef>
                        <a:spcAft>
                          <a:spcPts val="0"/>
                        </a:spcAft>
                        <a:buNone/>
                      </a:pPr>
                      <a:r>
                        <a:rPr lang="id" sz="1000"/>
                        <a:t>Random Forest</a:t>
                      </a:r>
                      <a:endParaRPr sz="1000"/>
                    </a:p>
                    <a:p>
                      <a:pPr indent="0" lvl="0" marL="0" rtl="0" algn="l">
                        <a:spcBef>
                          <a:spcPts val="0"/>
                        </a:spcBef>
                        <a:spcAft>
                          <a:spcPts val="0"/>
                        </a:spcAft>
                        <a:buNone/>
                      </a:pPr>
                      <a:r>
                        <a:rPr lang="id" sz="1000"/>
                        <a:t>Akurasi: 99.98%</a:t>
                      </a:r>
                      <a:endParaRPr sz="1000"/>
                    </a:p>
                    <a:p>
                      <a:pPr indent="0" lvl="0" marL="0" rtl="0" algn="l">
                        <a:spcBef>
                          <a:spcPts val="0"/>
                        </a:spcBef>
                        <a:spcAft>
                          <a:spcPts val="0"/>
                        </a:spcAft>
                        <a:buNone/>
                      </a:pPr>
                      <a:r>
                        <a:rPr lang="id" sz="1000"/>
                        <a:t>Recall: 99%</a:t>
                      </a:r>
                      <a:endParaRPr sz="1000"/>
                    </a:p>
                  </a:txBody>
                  <a:tcPr marT="91425" marB="91425" marR="91425" marL="91425"/>
                </a:tc>
              </a:tr>
              <a:tr h="381000">
                <a:tc>
                  <a:txBody>
                    <a:bodyPr/>
                    <a:lstStyle/>
                    <a:p>
                      <a:pPr indent="0" lvl="0" marL="0" rtl="0" algn="l">
                        <a:spcBef>
                          <a:spcPts val="0"/>
                        </a:spcBef>
                        <a:spcAft>
                          <a:spcPts val="0"/>
                        </a:spcAft>
                        <a:buNone/>
                      </a:pPr>
                      <a:r>
                        <a:rPr lang="id" sz="1000"/>
                        <a:t>Maya B S, Asha T [4]</a:t>
                      </a:r>
                      <a:endParaRPr sz="1000"/>
                    </a:p>
                  </a:txBody>
                  <a:tcPr marT="91425" marB="91425" marR="91425" marL="91425"/>
                </a:tc>
                <a:tc>
                  <a:txBody>
                    <a:bodyPr/>
                    <a:lstStyle/>
                    <a:p>
                      <a:pPr indent="0" lvl="0" marL="0" rtl="0" algn="l">
                        <a:spcBef>
                          <a:spcPts val="0"/>
                        </a:spcBef>
                        <a:spcAft>
                          <a:spcPts val="0"/>
                        </a:spcAft>
                        <a:buNone/>
                      </a:pPr>
                      <a:r>
                        <a:rPr lang="id" sz="1000">
                          <a:solidFill>
                            <a:schemeClr val="dk1"/>
                          </a:solidFill>
                        </a:rPr>
                        <a:t>Memprediksi orang yang terkena penyakit stroke dan mencari variabel yang paling berpengaruh menggunakan PCA</a:t>
                      </a:r>
                      <a:endParaRPr sz="1000"/>
                    </a:p>
                  </a:txBody>
                  <a:tcPr marT="91425" marB="91425" marR="91425" marL="91425"/>
                </a:tc>
                <a:tc>
                  <a:txBody>
                    <a:bodyPr/>
                    <a:lstStyle/>
                    <a:p>
                      <a:pPr indent="0" lvl="0" marL="0" rtl="0" algn="l">
                        <a:spcBef>
                          <a:spcPts val="0"/>
                        </a:spcBef>
                        <a:spcAft>
                          <a:spcPts val="0"/>
                        </a:spcAft>
                        <a:buNone/>
                      </a:pPr>
                      <a:r>
                        <a:rPr lang="id" sz="1000"/>
                        <a:t>Decision Tree, Expectation Maximization, Random Forest, Gaussian Naive Bayes, dan DNN</a:t>
                      </a:r>
                      <a:endParaRPr sz="1000"/>
                    </a:p>
                  </a:txBody>
                  <a:tcPr marT="91425" marB="91425" marR="91425" marL="91425"/>
                </a:tc>
                <a:tc>
                  <a:txBody>
                    <a:bodyPr/>
                    <a:lstStyle/>
                    <a:p>
                      <a:pPr indent="0" lvl="0" marL="0" rtl="0" algn="l">
                        <a:spcBef>
                          <a:spcPts val="0"/>
                        </a:spcBef>
                        <a:spcAft>
                          <a:spcPts val="0"/>
                        </a:spcAft>
                        <a:buNone/>
                      </a:pPr>
                      <a:r>
                        <a:rPr lang="id" sz="1000"/>
                        <a:t>DNN + PCA</a:t>
                      </a:r>
                      <a:endParaRPr sz="1000"/>
                    </a:p>
                    <a:p>
                      <a:pPr indent="0" lvl="0" marL="0" rtl="0" algn="l">
                        <a:spcBef>
                          <a:spcPts val="0"/>
                        </a:spcBef>
                        <a:spcAft>
                          <a:spcPts val="0"/>
                        </a:spcAft>
                        <a:buNone/>
                      </a:pPr>
                      <a:r>
                        <a:rPr lang="id" sz="1000"/>
                        <a:t>Akurasi: 86.42%</a:t>
                      </a:r>
                      <a:endParaRPr sz="1000"/>
                    </a:p>
                    <a:p>
                      <a:pPr indent="0" lvl="0" marL="0" rtl="0" algn="l">
                        <a:spcBef>
                          <a:spcPts val="0"/>
                        </a:spcBef>
                        <a:spcAft>
                          <a:spcPts val="0"/>
                        </a:spcAft>
                        <a:buNone/>
                      </a:pPr>
                      <a:r>
                        <a:rPr lang="id" sz="1000"/>
                        <a:t>Recall: 74.89%</a:t>
                      </a:r>
                      <a:endParaRPr sz="1000"/>
                    </a:p>
                  </a:txBody>
                  <a:tcPr marT="91425" marB="91425" marR="91425" marL="91425"/>
                </a:tc>
              </a:tr>
              <a:tr h="792450">
                <a:tc>
                  <a:txBody>
                    <a:bodyPr/>
                    <a:lstStyle/>
                    <a:p>
                      <a:pPr indent="0" lvl="0" marL="0" rtl="0" algn="l">
                        <a:spcBef>
                          <a:spcPts val="0"/>
                        </a:spcBef>
                        <a:spcAft>
                          <a:spcPts val="0"/>
                        </a:spcAft>
                        <a:buNone/>
                      </a:pPr>
                      <a:r>
                        <a:rPr lang="id" sz="1000"/>
                        <a:t>C. Y. Hung, W. C. Chen, P. T. Lai, C. H. Lin, and C. C. Lee [5]</a:t>
                      </a:r>
                      <a:endParaRPr sz="1000"/>
                    </a:p>
                  </a:txBody>
                  <a:tcPr marT="91425" marB="91425" marR="91425" marL="91425"/>
                </a:tc>
                <a:tc>
                  <a:txBody>
                    <a:bodyPr/>
                    <a:lstStyle/>
                    <a:p>
                      <a:pPr indent="0" lvl="0" marL="0" rtl="0" algn="l">
                        <a:spcBef>
                          <a:spcPts val="0"/>
                        </a:spcBef>
                        <a:spcAft>
                          <a:spcPts val="0"/>
                        </a:spcAft>
                        <a:buNone/>
                      </a:pPr>
                      <a:r>
                        <a:rPr lang="id" sz="1000">
                          <a:solidFill>
                            <a:schemeClr val="dk1"/>
                          </a:solidFill>
                        </a:rPr>
                        <a:t>Memprediksi orang yang terkena penyakit stroke</a:t>
                      </a:r>
                      <a:endParaRPr sz="1000"/>
                    </a:p>
                  </a:txBody>
                  <a:tcPr marT="91425" marB="91425" marR="91425" marL="91425"/>
                </a:tc>
                <a:tc>
                  <a:txBody>
                    <a:bodyPr/>
                    <a:lstStyle/>
                    <a:p>
                      <a:pPr indent="0" lvl="0" marL="0" rtl="0" algn="l">
                        <a:spcBef>
                          <a:spcPts val="0"/>
                        </a:spcBef>
                        <a:spcAft>
                          <a:spcPts val="0"/>
                        </a:spcAft>
                        <a:buNone/>
                      </a:pPr>
                      <a:r>
                        <a:rPr lang="id" sz="1000"/>
                        <a:t>DNN, gradient boosting decision tree (GBDT), logistic regression, SVM</a:t>
                      </a:r>
                      <a:endParaRPr sz="1000"/>
                    </a:p>
                  </a:txBody>
                  <a:tcPr marT="91425" marB="91425" marR="91425" marL="91425"/>
                </a:tc>
                <a:tc>
                  <a:txBody>
                    <a:bodyPr/>
                    <a:lstStyle/>
                    <a:p>
                      <a:pPr indent="0" lvl="0" marL="0" rtl="0" algn="l">
                        <a:spcBef>
                          <a:spcPts val="0"/>
                        </a:spcBef>
                        <a:spcAft>
                          <a:spcPts val="0"/>
                        </a:spcAft>
                        <a:buNone/>
                      </a:pPr>
                      <a:r>
                        <a:rPr lang="id" sz="1000"/>
                        <a:t>DNN</a:t>
                      </a:r>
                      <a:endParaRPr sz="1000"/>
                    </a:p>
                    <a:p>
                      <a:pPr indent="0" lvl="0" marL="0" rtl="0" algn="l">
                        <a:spcBef>
                          <a:spcPts val="0"/>
                        </a:spcBef>
                        <a:spcAft>
                          <a:spcPts val="0"/>
                        </a:spcAft>
                        <a:buNone/>
                      </a:pPr>
                      <a:r>
                        <a:rPr lang="id" sz="1000"/>
                        <a:t>Akurasi: 87.3%</a:t>
                      </a:r>
                      <a:endParaRPr sz="1000"/>
                    </a:p>
                    <a:p>
                      <a:pPr indent="0" lvl="0" marL="0" rtl="0" algn="l">
                        <a:spcBef>
                          <a:spcPts val="0"/>
                        </a:spcBef>
                        <a:spcAft>
                          <a:spcPts val="0"/>
                        </a:spcAft>
                        <a:buNone/>
                      </a:pPr>
                      <a:r>
                        <a:rPr lang="id" sz="1000"/>
                        <a:t>Recall: 84.5%</a:t>
                      </a:r>
                      <a:endParaRPr sz="1000"/>
                    </a:p>
                    <a:p>
                      <a:pPr indent="0" lvl="0" marL="0" rtl="0" algn="l">
                        <a:spcBef>
                          <a:spcPts val="0"/>
                        </a:spcBef>
                        <a:spcAft>
                          <a:spcPts val="0"/>
                        </a:spcAft>
                        <a:buNone/>
                      </a:pPr>
                      <a:r>
                        <a:rPr lang="id" sz="1000"/>
                        <a:t>AUC: 91.5%</a:t>
                      </a:r>
                      <a:endParaRPr sz="1000"/>
                    </a:p>
                  </a:txBody>
                  <a:tcPr marT="91425" marB="91425" marR="91425" marL="91425"/>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Dataset Penyakit Stroke: Cerebral Stroke Prediction</a:t>
            </a:r>
            <a:endParaRPr/>
          </a:p>
        </p:txBody>
      </p:sp>
      <p:sp>
        <p:nvSpPr>
          <p:cNvPr id="299" name="Google Shape;299;p54"/>
          <p:cNvSpPr txBox="1"/>
          <p:nvPr>
            <p:ph idx="1" type="body"/>
          </p:nvPr>
        </p:nvSpPr>
        <p:spPr>
          <a:xfrm>
            <a:off x="311700" y="1455500"/>
            <a:ext cx="8520600" cy="3113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Data didapatkan dari situs Kaggle [2]</a:t>
            </a:r>
            <a:endParaRPr/>
          </a:p>
          <a:p>
            <a:pPr indent="-342900" lvl="0" marL="457200" rtl="0" algn="l">
              <a:spcBef>
                <a:spcPts val="0"/>
              </a:spcBef>
              <a:spcAft>
                <a:spcPts val="0"/>
              </a:spcAft>
              <a:buSzPts val="1800"/>
              <a:buChar char="●"/>
            </a:pPr>
            <a:r>
              <a:rPr lang="id"/>
              <a:t>Berjumlah 43.400 data </a:t>
            </a:r>
            <a:endParaRPr/>
          </a:p>
          <a:p>
            <a:pPr indent="-342900" lvl="0" marL="457200" rtl="0" algn="l">
              <a:spcBef>
                <a:spcPts val="0"/>
              </a:spcBef>
              <a:spcAft>
                <a:spcPts val="0"/>
              </a:spcAft>
              <a:buSzPts val="1800"/>
              <a:buChar char="●"/>
            </a:pPr>
            <a:r>
              <a:rPr lang="id"/>
              <a:t>Memiliki 12 variabel-&gt; id, gender, age, hypertension, heart_disease, ever_married, work_type, residence_type, avg_glucose_level, bmi, smoking_status, dan stroke. </a:t>
            </a:r>
            <a:endParaRPr/>
          </a:p>
          <a:p>
            <a:pPr indent="-342900" lvl="0" marL="457200" rtl="0" algn="l">
              <a:spcBef>
                <a:spcPts val="0"/>
              </a:spcBef>
              <a:spcAft>
                <a:spcPts val="0"/>
              </a:spcAft>
              <a:buSzPts val="1800"/>
              <a:buChar char="●"/>
            </a:pPr>
            <a:r>
              <a:rPr lang="id"/>
              <a:t>Isi data dalam dataset ini merupakan data asli yang diambil dari situs HealthData.gov. </a:t>
            </a:r>
            <a:endParaRPr/>
          </a:p>
          <a:p>
            <a:pPr indent="-342900" lvl="0" marL="457200" rtl="0" algn="l">
              <a:spcBef>
                <a:spcPts val="0"/>
              </a:spcBef>
              <a:spcAft>
                <a:spcPts val="0"/>
              </a:spcAft>
              <a:buSzPts val="1800"/>
              <a:buChar char="●"/>
            </a:pPr>
            <a:r>
              <a:rPr lang="id"/>
              <a:t>Dataset bersifat imbalance (42.617 sehat, 783 stroke)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3" name="Shape 303"/>
        <p:cNvGrpSpPr/>
        <p:nvPr/>
      </p:nvGrpSpPr>
      <p:grpSpPr>
        <a:xfrm>
          <a:off x="0" y="0"/>
          <a:ext cx="0" cy="0"/>
          <a:chOff x="0" y="0"/>
          <a:chExt cx="0" cy="0"/>
        </a:xfrm>
      </p:grpSpPr>
      <p:sp>
        <p:nvSpPr>
          <p:cNvPr id="304" name="Google Shape;304;p5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Dataset Penyakit Stroke: Cerebral Stroke Prediction</a:t>
            </a:r>
            <a:endParaRPr/>
          </a:p>
        </p:txBody>
      </p:sp>
      <p:sp>
        <p:nvSpPr>
          <p:cNvPr id="305" name="Google Shape;305;p55"/>
          <p:cNvSpPr txBox="1"/>
          <p:nvPr/>
        </p:nvSpPr>
        <p:spPr>
          <a:xfrm>
            <a:off x="3363113" y="4288100"/>
            <a:ext cx="20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id">
                <a:solidFill>
                  <a:schemeClr val="dk1"/>
                </a:solidFill>
              </a:rPr>
              <a:t>42.617 data vs 783 data</a:t>
            </a:r>
            <a:endParaRPr/>
          </a:p>
        </p:txBody>
      </p:sp>
      <p:pic>
        <p:nvPicPr>
          <p:cNvPr id="306" name="Google Shape;306;p55"/>
          <p:cNvPicPr preferRelativeResize="0"/>
          <p:nvPr/>
        </p:nvPicPr>
        <p:blipFill>
          <a:blip r:embed="rId3">
            <a:alphaModFix/>
          </a:blip>
          <a:stretch>
            <a:fillRect/>
          </a:stretch>
        </p:blipFill>
        <p:spPr>
          <a:xfrm>
            <a:off x="2737250" y="1299625"/>
            <a:ext cx="3346354" cy="2836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Proses Training</a:t>
            </a:r>
            <a:endParaRPr/>
          </a:p>
        </p:txBody>
      </p:sp>
      <p:pic>
        <p:nvPicPr>
          <p:cNvPr id="312" name="Google Shape;312;p56"/>
          <p:cNvPicPr preferRelativeResize="0"/>
          <p:nvPr/>
        </p:nvPicPr>
        <p:blipFill>
          <a:blip r:embed="rId3">
            <a:alphaModFix/>
          </a:blip>
          <a:stretch>
            <a:fillRect/>
          </a:stretch>
        </p:blipFill>
        <p:spPr>
          <a:xfrm>
            <a:off x="311700" y="1147225"/>
            <a:ext cx="7641353" cy="3691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Proses Testing</a:t>
            </a:r>
            <a:endParaRPr/>
          </a:p>
        </p:txBody>
      </p:sp>
      <p:pic>
        <p:nvPicPr>
          <p:cNvPr id="318" name="Google Shape;318;p57"/>
          <p:cNvPicPr preferRelativeResize="0"/>
          <p:nvPr/>
        </p:nvPicPr>
        <p:blipFill>
          <a:blip r:embed="rId3">
            <a:alphaModFix/>
          </a:blip>
          <a:stretch>
            <a:fillRect/>
          </a:stretch>
        </p:blipFill>
        <p:spPr>
          <a:xfrm>
            <a:off x="464125" y="1299625"/>
            <a:ext cx="7934325" cy="2962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Preprocessing (Menghapus Beberapa Kolom)</a:t>
            </a:r>
            <a:endParaRPr/>
          </a:p>
        </p:txBody>
      </p:sp>
      <p:pic>
        <p:nvPicPr>
          <p:cNvPr id="324" name="Google Shape;324;p58"/>
          <p:cNvPicPr preferRelativeResize="0"/>
          <p:nvPr/>
        </p:nvPicPr>
        <p:blipFill>
          <a:blip r:embed="rId3">
            <a:alphaModFix/>
          </a:blip>
          <a:stretch>
            <a:fillRect/>
          </a:stretch>
        </p:blipFill>
        <p:spPr>
          <a:xfrm>
            <a:off x="152400" y="1299625"/>
            <a:ext cx="8435445" cy="36914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Preprocessing (Data Imputation)</a:t>
            </a:r>
            <a:endParaRPr/>
          </a:p>
        </p:txBody>
      </p:sp>
      <p:pic>
        <p:nvPicPr>
          <p:cNvPr id="330" name="Google Shape;330;p59"/>
          <p:cNvPicPr preferRelativeResize="0"/>
          <p:nvPr/>
        </p:nvPicPr>
        <p:blipFill>
          <a:blip r:embed="rId3">
            <a:alphaModFix/>
          </a:blip>
          <a:stretch>
            <a:fillRect/>
          </a:stretch>
        </p:blipFill>
        <p:spPr>
          <a:xfrm>
            <a:off x="311700" y="1147225"/>
            <a:ext cx="8413637" cy="36914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6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Preprocessing (Data Encoding)</a:t>
            </a:r>
            <a:endParaRPr/>
          </a:p>
        </p:txBody>
      </p:sp>
      <p:pic>
        <p:nvPicPr>
          <p:cNvPr id="336" name="Google Shape;336;p60"/>
          <p:cNvPicPr preferRelativeResize="0"/>
          <p:nvPr/>
        </p:nvPicPr>
        <p:blipFill>
          <a:blip r:embed="rId3">
            <a:alphaModFix/>
          </a:blip>
          <a:stretch>
            <a:fillRect/>
          </a:stretch>
        </p:blipFill>
        <p:spPr>
          <a:xfrm>
            <a:off x="152400" y="1299625"/>
            <a:ext cx="8525995" cy="3691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Preprocessing (Hapus Data Duplikat)</a:t>
            </a:r>
            <a:endParaRPr/>
          </a:p>
        </p:txBody>
      </p:sp>
      <p:sp>
        <p:nvSpPr>
          <p:cNvPr id="342" name="Google Shape;342;p61"/>
          <p:cNvSpPr txBox="1"/>
          <p:nvPr>
            <p:ph idx="1" type="body"/>
          </p:nvPr>
        </p:nvSpPr>
        <p:spPr>
          <a:xfrm>
            <a:off x="311700" y="1147225"/>
            <a:ext cx="8520600" cy="342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Setelah dicek, tidak ada data duplikat</a:t>
            </a:r>
            <a:endParaRPr/>
          </a:p>
          <a:p>
            <a:pPr indent="0" lvl="0" marL="0" rtl="0" algn="l">
              <a:spcBef>
                <a:spcPts val="1200"/>
              </a:spcBef>
              <a:spcAft>
                <a:spcPts val="1200"/>
              </a:spcAft>
              <a:buNone/>
            </a:pPr>
            <a:r>
              <a:t/>
            </a:r>
            <a:endParaRPr/>
          </a:p>
        </p:txBody>
      </p:sp>
      <p:pic>
        <p:nvPicPr>
          <p:cNvPr id="343" name="Google Shape;343;p61"/>
          <p:cNvPicPr preferRelativeResize="0"/>
          <p:nvPr/>
        </p:nvPicPr>
        <p:blipFill>
          <a:blip r:embed="rId3">
            <a:alphaModFix/>
          </a:blip>
          <a:stretch>
            <a:fillRect/>
          </a:stretch>
        </p:blipFill>
        <p:spPr>
          <a:xfrm>
            <a:off x="224975" y="1581626"/>
            <a:ext cx="8607324" cy="1086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Preprocessing (Cleaning Outliers)</a:t>
            </a:r>
            <a:endParaRPr/>
          </a:p>
        </p:txBody>
      </p:sp>
      <p:sp>
        <p:nvSpPr>
          <p:cNvPr id="349" name="Google Shape;349;p62"/>
          <p:cNvSpPr txBox="1"/>
          <p:nvPr>
            <p:ph idx="1" type="body"/>
          </p:nvPr>
        </p:nvSpPr>
        <p:spPr>
          <a:xfrm>
            <a:off x="311700" y="1135500"/>
            <a:ext cx="3801900" cy="33132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SzPct val="100000"/>
              <a:buChar char="●"/>
            </a:pPr>
            <a:r>
              <a:rPr lang="id"/>
              <a:t>Age tidak memiliki outliers</a:t>
            </a:r>
            <a:endParaRPr/>
          </a:p>
          <a:p>
            <a:pPr indent="-325755" lvl="0" marL="457200" rtl="0" algn="l">
              <a:spcBef>
                <a:spcPts val="0"/>
              </a:spcBef>
              <a:spcAft>
                <a:spcPts val="0"/>
              </a:spcAft>
              <a:buSzPct val="100000"/>
              <a:buChar char="●"/>
            </a:pPr>
            <a:r>
              <a:rPr lang="id"/>
              <a:t>Outliers pada avg_glucose_level tidak dihapus, karena memungkinkan seseorang memiliki kadar gula darah &gt; 300 mg/dl [27].</a:t>
            </a:r>
            <a:endParaRPr/>
          </a:p>
          <a:p>
            <a:pPr indent="-325755" lvl="0" marL="457200" rtl="0" algn="l">
              <a:spcBef>
                <a:spcPts val="0"/>
              </a:spcBef>
              <a:spcAft>
                <a:spcPts val="0"/>
              </a:spcAft>
              <a:buSzPct val="100000"/>
              <a:buChar char="●"/>
            </a:pPr>
            <a:r>
              <a:rPr lang="id"/>
              <a:t>Outliers pada fitur bmi akan dihapus dan data yang diambil hanya dari data awal sampai 54, karena seseorang yang memiliki BMI 54 sudah termaksud extreme obesity [28]. </a:t>
            </a:r>
            <a:endParaRPr/>
          </a:p>
        </p:txBody>
      </p:sp>
      <p:pic>
        <p:nvPicPr>
          <p:cNvPr id="350" name="Google Shape;350;p62"/>
          <p:cNvPicPr preferRelativeResize="0"/>
          <p:nvPr/>
        </p:nvPicPr>
        <p:blipFill>
          <a:blip r:embed="rId3">
            <a:alphaModFix/>
          </a:blip>
          <a:stretch>
            <a:fillRect/>
          </a:stretch>
        </p:blipFill>
        <p:spPr>
          <a:xfrm>
            <a:off x="4113603" y="1147225"/>
            <a:ext cx="1760450" cy="3822474"/>
          </a:xfrm>
          <a:prstGeom prst="rect">
            <a:avLst/>
          </a:prstGeom>
          <a:noFill/>
          <a:ln>
            <a:noFill/>
          </a:ln>
        </p:spPr>
      </p:pic>
      <p:pic>
        <p:nvPicPr>
          <p:cNvPr id="351" name="Google Shape;351;p62"/>
          <p:cNvPicPr preferRelativeResize="0"/>
          <p:nvPr/>
        </p:nvPicPr>
        <p:blipFill>
          <a:blip r:embed="rId4">
            <a:alphaModFix/>
          </a:blip>
          <a:stretch>
            <a:fillRect/>
          </a:stretch>
        </p:blipFill>
        <p:spPr>
          <a:xfrm>
            <a:off x="6145599" y="1147226"/>
            <a:ext cx="1674048" cy="38224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3"/>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id"/>
              <a:t>Preprocessing (Split Dataset untuk Training dan Testing)</a:t>
            </a:r>
            <a:endParaRPr/>
          </a:p>
        </p:txBody>
      </p:sp>
      <p:sp>
        <p:nvSpPr>
          <p:cNvPr id="357" name="Google Shape;357;p6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80% untuk data training</a:t>
            </a:r>
            <a:endParaRPr/>
          </a:p>
          <a:p>
            <a:pPr indent="-342900" lvl="0" marL="457200" rtl="0" algn="l">
              <a:spcBef>
                <a:spcPts val="0"/>
              </a:spcBef>
              <a:spcAft>
                <a:spcPts val="0"/>
              </a:spcAft>
              <a:buSzPts val="1800"/>
              <a:buChar char="●"/>
            </a:pPr>
            <a:r>
              <a:rPr lang="id"/>
              <a:t>20% untuk data testing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Latar Belakang</a:t>
            </a:r>
            <a:endParaRPr/>
          </a:p>
        </p:txBody>
      </p:sp>
      <p:graphicFrame>
        <p:nvGraphicFramePr>
          <p:cNvPr id="127" name="Google Shape;127;p28"/>
          <p:cNvGraphicFramePr/>
          <p:nvPr/>
        </p:nvGraphicFramePr>
        <p:xfrm>
          <a:off x="421850" y="1104450"/>
          <a:ext cx="3000000" cy="3000000"/>
        </p:xfrm>
        <a:graphic>
          <a:graphicData uri="http://schemas.openxmlformats.org/drawingml/2006/table">
            <a:tbl>
              <a:tblPr>
                <a:noFill/>
                <a:tableStyleId>{54C96673-1B67-4A3D-9D4F-ADB9D5EE2DF8}</a:tableStyleId>
              </a:tblPr>
              <a:tblGrid>
                <a:gridCol w="2075075"/>
                <a:gridCol w="2075075"/>
                <a:gridCol w="2075075"/>
                <a:gridCol w="2075075"/>
              </a:tblGrid>
              <a:tr h="381000">
                <a:tc>
                  <a:txBody>
                    <a:bodyPr/>
                    <a:lstStyle/>
                    <a:p>
                      <a:pPr indent="0" lvl="0" marL="0" rtl="0" algn="l">
                        <a:spcBef>
                          <a:spcPts val="0"/>
                        </a:spcBef>
                        <a:spcAft>
                          <a:spcPts val="0"/>
                        </a:spcAft>
                        <a:buNone/>
                      </a:pPr>
                      <a:r>
                        <a:rPr lang="id" sz="1200"/>
                        <a:t>Peneliti</a:t>
                      </a:r>
                      <a:endParaRPr sz="1200"/>
                    </a:p>
                  </a:txBody>
                  <a:tcPr marT="91425" marB="91425" marR="91425" marL="91425"/>
                </a:tc>
                <a:tc>
                  <a:txBody>
                    <a:bodyPr/>
                    <a:lstStyle/>
                    <a:p>
                      <a:pPr indent="0" lvl="0" marL="0" rtl="0" algn="l">
                        <a:spcBef>
                          <a:spcPts val="0"/>
                        </a:spcBef>
                        <a:spcAft>
                          <a:spcPts val="0"/>
                        </a:spcAft>
                        <a:buNone/>
                      </a:pPr>
                      <a:r>
                        <a:rPr lang="id" sz="1200"/>
                        <a:t>Tujuan</a:t>
                      </a:r>
                      <a:endParaRPr sz="1200"/>
                    </a:p>
                  </a:txBody>
                  <a:tcPr marT="91425" marB="91425" marR="91425" marL="91425"/>
                </a:tc>
                <a:tc>
                  <a:txBody>
                    <a:bodyPr/>
                    <a:lstStyle/>
                    <a:p>
                      <a:pPr indent="0" lvl="0" marL="0" rtl="0" algn="l">
                        <a:spcBef>
                          <a:spcPts val="0"/>
                        </a:spcBef>
                        <a:spcAft>
                          <a:spcPts val="0"/>
                        </a:spcAft>
                        <a:buNone/>
                      </a:pPr>
                      <a:r>
                        <a:rPr lang="id" sz="1200"/>
                        <a:t>Metode</a:t>
                      </a:r>
                      <a:endParaRPr sz="1200"/>
                    </a:p>
                  </a:txBody>
                  <a:tcPr marT="91425" marB="91425" marR="91425" marL="91425"/>
                </a:tc>
                <a:tc>
                  <a:txBody>
                    <a:bodyPr/>
                    <a:lstStyle/>
                    <a:p>
                      <a:pPr indent="0" lvl="0" marL="0" rtl="0" algn="l">
                        <a:spcBef>
                          <a:spcPts val="0"/>
                        </a:spcBef>
                        <a:spcAft>
                          <a:spcPts val="0"/>
                        </a:spcAft>
                        <a:buNone/>
                      </a:pPr>
                      <a:r>
                        <a:rPr lang="id" sz="1200"/>
                        <a:t>Hasil</a:t>
                      </a:r>
                      <a:endParaRPr sz="1200"/>
                    </a:p>
                  </a:txBody>
                  <a:tcPr marT="91425" marB="91425" marR="91425" marL="91425"/>
                </a:tc>
              </a:tr>
              <a:tr h="1097250">
                <a:tc>
                  <a:txBody>
                    <a:bodyPr/>
                    <a:lstStyle/>
                    <a:p>
                      <a:pPr indent="0" lvl="0" marL="0" rtl="0" algn="l">
                        <a:spcBef>
                          <a:spcPts val="0"/>
                        </a:spcBef>
                        <a:spcAft>
                          <a:spcPts val="0"/>
                        </a:spcAft>
                        <a:buNone/>
                      </a:pPr>
                      <a:r>
                        <a:rPr lang="id" sz="1000"/>
                        <a:t>J. Choi, S. Y. Seo, P. J. Kim, Y. S. Kim, S. H. Lee, J. H. Sohn, D. K. Kim, J. J. Lee and C. Kim [6]</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d" sz="1000">
                          <a:solidFill>
                            <a:schemeClr val="dk1"/>
                          </a:solidFill>
                        </a:rPr>
                        <a:t>Memprediksi orang yang terkena penyakit stroke</a:t>
                      </a:r>
                      <a:endParaRPr sz="1000"/>
                    </a:p>
                  </a:txBody>
                  <a:tcPr marT="91425" marB="91425" marR="91425" marL="91425"/>
                </a:tc>
                <a:tc>
                  <a:txBody>
                    <a:bodyPr/>
                    <a:lstStyle/>
                    <a:p>
                      <a:pPr indent="0" lvl="0" marL="0" rtl="0" algn="l">
                        <a:spcBef>
                          <a:spcPts val="0"/>
                        </a:spcBef>
                        <a:spcAft>
                          <a:spcPts val="0"/>
                        </a:spcAft>
                        <a:buNone/>
                      </a:pPr>
                      <a:r>
                        <a:rPr lang="id" sz="1000">
                          <a:solidFill>
                            <a:schemeClr val="dk1"/>
                          </a:solidFill>
                          <a:highlight>
                            <a:srgbClr val="FFFFFF"/>
                          </a:highlight>
                        </a:rPr>
                        <a:t>Binary logistic regression (BLR), extreme gradient boosting (XGB), SVM,  ANN dengan beberapa metode scaling (normalizer, min-max, standard, robust)</a:t>
                      </a:r>
                      <a:endParaRPr sz="1000"/>
                    </a:p>
                  </a:txBody>
                  <a:tcPr marT="91425" marB="91425" marR="91425" marL="91425"/>
                </a:tc>
                <a:tc>
                  <a:txBody>
                    <a:bodyPr/>
                    <a:lstStyle/>
                    <a:p>
                      <a:pPr indent="0" lvl="0" marL="0" rtl="0" algn="l">
                        <a:spcBef>
                          <a:spcPts val="0"/>
                        </a:spcBef>
                        <a:spcAft>
                          <a:spcPts val="0"/>
                        </a:spcAft>
                        <a:buNone/>
                      </a:pPr>
                      <a:r>
                        <a:rPr lang="id" sz="1000">
                          <a:solidFill>
                            <a:schemeClr val="dk1"/>
                          </a:solidFill>
                          <a:highlight>
                            <a:srgbClr val="FFFFFF"/>
                          </a:highlight>
                        </a:rPr>
                        <a:t>ANN tanpa scaling</a:t>
                      </a:r>
                      <a:endParaRPr sz="1000"/>
                    </a:p>
                    <a:p>
                      <a:pPr indent="0" lvl="0" marL="0" rtl="0" algn="l">
                        <a:spcBef>
                          <a:spcPts val="0"/>
                        </a:spcBef>
                        <a:spcAft>
                          <a:spcPts val="0"/>
                        </a:spcAft>
                        <a:buNone/>
                      </a:pPr>
                      <a:r>
                        <a:rPr lang="id" sz="1000"/>
                        <a:t>Akurasi: 87.8%</a:t>
                      </a:r>
                      <a:endParaRPr sz="1000"/>
                    </a:p>
                    <a:p>
                      <a:pPr indent="0" lvl="0" marL="0" rtl="0" algn="l">
                        <a:spcBef>
                          <a:spcPts val="0"/>
                        </a:spcBef>
                        <a:spcAft>
                          <a:spcPts val="0"/>
                        </a:spcAft>
                        <a:buNone/>
                      </a:pPr>
                      <a:r>
                        <a:rPr lang="id" sz="1000"/>
                        <a:t>Recall: 96.7%</a:t>
                      </a:r>
                      <a:endParaRPr sz="1000"/>
                    </a:p>
                    <a:p>
                      <a:pPr indent="0" lvl="0" marL="0" rtl="0" algn="l">
                        <a:spcBef>
                          <a:spcPts val="0"/>
                        </a:spcBef>
                        <a:spcAft>
                          <a:spcPts val="0"/>
                        </a:spcAft>
                        <a:buNone/>
                      </a:pPr>
                      <a:r>
                        <a:rPr lang="id" sz="1000"/>
                        <a:t>ROC: 84%</a:t>
                      </a:r>
                      <a:endParaRPr sz="1000"/>
                    </a:p>
                  </a:txBody>
                  <a:tcPr marT="91425" marB="91425" marR="91425" marL="91425"/>
                </a:tc>
              </a:tr>
              <a:tr h="640050">
                <a:tc>
                  <a:txBody>
                    <a:bodyPr/>
                    <a:lstStyle/>
                    <a:p>
                      <a:pPr indent="0" lvl="0" marL="0" rtl="0" algn="l">
                        <a:spcBef>
                          <a:spcPts val="0"/>
                        </a:spcBef>
                        <a:spcAft>
                          <a:spcPts val="0"/>
                        </a:spcAft>
                        <a:buNone/>
                      </a:pPr>
                      <a:r>
                        <a:rPr lang="id" sz="1000"/>
                        <a:t>N. Someeh, M. A. Jafarabadi, S. M. Shamshirgaran, F. Farzipoor [7]</a:t>
                      </a:r>
                      <a:endParaRPr sz="1000"/>
                    </a:p>
                  </a:txBody>
                  <a:tcPr marT="91425" marB="91425" marR="91425" marL="91425"/>
                </a:tc>
                <a:tc>
                  <a:txBody>
                    <a:bodyPr/>
                    <a:lstStyle/>
                    <a:p>
                      <a:pPr indent="0" lvl="0" marL="0" rtl="0" algn="l">
                        <a:spcBef>
                          <a:spcPts val="0"/>
                        </a:spcBef>
                        <a:spcAft>
                          <a:spcPts val="0"/>
                        </a:spcAft>
                        <a:buNone/>
                      </a:pPr>
                      <a:r>
                        <a:rPr lang="id" sz="1000">
                          <a:solidFill>
                            <a:schemeClr val="dk1"/>
                          </a:solidFill>
                        </a:rPr>
                        <a:t>Memprediksi orang yang terkena penyakit stroke dengan mencari kombinasi hyperparameter terbaik</a:t>
                      </a:r>
                      <a:endParaRPr sz="1000"/>
                    </a:p>
                  </a:txBody>
                  <a:tcPr marT="91425" marB="91425" marR="91425" marL="91425"/>
                </a:tc>
                <a:tc>
                  <a:txBody>
                    <a:bodyPr/>
                    <a:lstStyle/>
                    <a:p>
                      <a:pPr indent="0" lvl="0" marL="0" rtl="0" algn="l">
                        <a:spcBef>
                          <a:spcPts val="0"/>
                        </a:spcBef>
                        <a:spcAft>
                          <a:spcPts val="0"/>
                        </a:spcAft>
                        <a:buNone/>
                      </a:pPr>
                      <a:r>
                        <a:rPr lang="id" sz="1000"/>
                        <a:t>DNN</a:t>
                      </a:r>
                      <a:endParaRPr sz="1000"/>
                    </a:p>
                  </a:txBody>
                  <a:tcPr marT="91425" marB="91425" marR="91425" marL="91425"/>
                </a:tc>
                <a:tc>
                  <a:txBody>
                    <a:bodyPr/>
                    <a:lstStyle/>
                    <a:p>
                      <a:pPr indent="0" lvl="0" marL="0" rtl="0" algn="l">
                        <a:spcBef>
                          <a:spcPts val="0"/>
                        </a:spcBef>
                        <a:spcAft>
                          <a:spcPts val="0"/>
                        </a:spcAft>
                        <a:buNone/>
                      </a:pPr>
                      <a:r>
                        <a:rPr lang="id" sz="1000"/>
                        <a:t>DNN</a:t>
                      </a:r>
                      <a:endParaRPr sz="1000"/>
                    </a:p>
                    <a:p>
                      <a:pPr indent="0" lvl="0" marL="0" rtl="0" algn="l">
                        <a:spcBef>
                          <a:spcPts val="0"/>
                        </a:spcBef>
                        <a:spcAft>
                          <a:spcPts val="0"/>
                        </a:spcAft>
                        <a:buNone/>
                      </a:pPr>
                      <a:r>
                        <a:rPr lang="id" sz="1000"/>
                        <a:t>Akurasi: 99.5%</a:t>
                      </a:r>
                      <a:endParaRPr sz="1000"/>
                    </a:p>
                    <a:p>
                      <a:pPr indent="0" lvl="0" marL="0" rtl="0" algn="l">
                        <a:spcBef>
                          <a:spcPts val="0"/>
                        </a:spcBef>
                        <a:spcAft>
                          <a:spcPts val="0"/>
                        </a:spcAft>
                        <a:buNone/>
                      </a:pPr>
                      <a:r>
                        <a:rPr lang="id" sz="1000"/>
                        <a:t>Recall: 98%</a:t>
                      </a:r>
                      <a:endParaRPr sz="1000"/>
                    </a:p>
                    <a:p>
                      <a:pPr indent="0" lvl="0" marL="0" rtl="0" algn="l">
                        <a:spcBef>
                          <a:spcPts val="0"/>
                        </a:spcBef>
                        <a:spcAft>
                          <a:spcPts val="0"/>
                        </a:spcAft>
                        <a:buNone/>
                      </a:pPr>
                      <a:r>
                        <a:rPr lang="id" sz="1000"/>
                        <a:t>ROC: 97%</a:t>
                      </a:r>
                      <a:endParaRPr sz="1000"/>
                    </a:p>
                  </a:txBody>
                  <a:tcPr marT="91425" marB="91425" marR="91425" marL="91425"/>
                </a:tc>
              </a:tr>
              <a:tr h="381000">
                <a:tc>
                  <a:txBody>
                    <a:bodyPr/>
                    <a:lstStyle/>
                    <a:p>
                      <a:pPr indent="0" lvl="0" marL="0" rtl="0" algn="l">
                        <a:spcBef>
                          <a:spcPts val="0"/>
                        </a:spcBef>
                        <a:spcAft>
                          <a:spcPts val="0"/>
                        </a:spcAft>
                        <a:buNone/>
                      </a:pPr>
                      <a:r>
                        <a:rPr lang="id" sz="1000"/>
                        <a:t>S. Cheon, J. Kim, and J. Lim [8]</a:t>
                      </a:r>
                      <a:endParaRPr sz="1000"/>
                    </a:p>
                  </a:txBody>
                  <a:tcPr marT="91425" marB="91425" marR="91425" marL="91425"/>
                </a:tc>
                <a:tc>
                  <a:txBody>
                    <a:bodyPr/>
                    <a:lstStyle/>
                    <a:p>
                      <a:pPr indent="0" lvl="0" marL="0" rtl="0" algn="l">
                        <a:spcBef>
                          <a:spcPts val="0"/>
                        </a:spcBef>
                        <a:spcAft>
                          <a:spcPts val="0"/>
                        </a:spcAft>
                        <a:buNone/>
                      </a:pPr>
                      <a:r>
                        <a:rPr lang="id" sz="1000">
                          <a:solidFill>
                            <a:schemeClr val="dk1"/>
                          </a:solidFill>
                        </a:rPr>
                        <a:t>Memprediksi orang yang terkena penyakit stroke dan mencari variabel yang paling berpengaruh menggunakan PCA</a:t>
                      </a:r>
                      <a:endParaRPr sz="1000"/>
                    </a:p>
                  </a:txBody>
                  <a:tcPr marT="91425" marB="91425" marR="91425" marL="91425"/>
                </a:tc>
                <a:tc>
                  <a:txBody>
                    <a:bodyPr/>
                    <a:lstStyle/>
                    <a:p>
                      <a:pPr indent="0" lvl="0" marL="0" rtl="0" algn="l">
                        <a:spcBef>
                          <a:spcPts val="0"/>
                        </a:spcBef>
                        <a:spcAft>
                          <a:spcPts val="0"/>
                        </a:spcAft>
                        <a:buNone/>
                      </a:pPr>
                      <a:r>
                        <a:rPr lang="id" sz="1000"/>
                        <a:t>DNN + PCA</a:t>
                      </a:r>
                      <a:endParaRPr sz="1000"/>
                    </a:p>
                  </a:txBody>
                  <a:tcPr marT="91425" marB="91425" marR="91425" marL="91425"/>
                </a:tc>
                <a:tc>
                  <a:txBody>
                    <a:bodyPr/>
                    <a:lstStyle/>
                    <a:p>
                      <a:pPr indent="0" lvl="0" marL="0" rtl="0" algn="l">
                        <a:spcBef>
                          <a:spcPts val="0"/>
                        </a:spcBef>
                        <a:spcAft>
                          <a:spcPts val="0"/>
                        </a:spcAft>
                        <a:buNone/>
                      </a:pPr>
                      <a:r>
                        <a:rPr lang="id" sz="1000"/>
                        <a:t>DNN + PCA</a:t>
                      </a:r>
                      <a:endParaRPr sz="1000"/>
                    </a:p>
                    <a:p>
                      <a:pPr indent="0" lvl="0" marL="0" rtl="0" algn="l">
                        <a:spcBef>
                          <a:spcPts val="0"/>
                        </a:spcBef>
                        <a:spcAft>
                          <a:spcPts val="0"/>
                        </a:spcAft>
                        <a:buNone/>
                      </a:pPr>
                      <a:r>
                        <a:rPr lang="id" sz="1000"/>
                        <a:t>Akurasi: 84.03%</a:t>
                      </a:r>
                      <a:endParaRPr sz="1000"/>
                    </a:p>
                    <a:p>
                      <a:pPr indent="0" lvl="0" marL="0" rtl="0" algn="l">
                        <a:spcBef>
                          <a:spcPts val="0"/>
                        </a:spcBef>
                        <a:spcAft>
                          <a:spcPts val="0"/>
                        </a:spcAft>
                        <a:buNone/>
                      </a:pPr>
                      <a:r>
                        <a:rPr lang="id" sz="1000"/>
                        <a:t>Recall: 64.32%</a:t>
                      </a:r>
                      <a:endParaRPr sz="1000"/>
                    </a:p>
                    <a:p>
                      <a:pPr indent="0" lvl="0" marL="0" rtl="0" algn="l">
                        <a:spcBef>
                          <a:spcPts val="0"/>
                        </a:spcBef>
                        <a:spcAft>
                          <a:spcPts val="0"/>
                        </a:spcAft>
                        <a:buNone/>
                      </a:pPr>
                      <a:r>
                        <a:rPr lang="id" sz="1000"/>
                        <a:t>AUC: 83.48%</a:t>
                      </a:r>
                      <a:endParaRPr sz="1000"/>
                    </a:p>
                  </a:txBody>
                  <a:tcPr marT="91425" marB="91425" marR="91425" marL="91425"/>
                </a:tc>
              </a:tr>
              <a:tr h="792450">
                <a:tc>
                  <a:txBody>
                    <a:bodyPr/>
                    <a:lstStyle/>
                    <a:p>
                      <a:pPr indent="0" lvl="0" marL="0" rtl="0" algn="l">
                        <a:spcBef>
                          <a:spcPts val="0"/>
                        </a:spcBef>
                        <a:spcAft>
                          <a:spcPts val="0"/>
                        </a:spcAft>
                        <a:buNone/>
                      </a:pPr>
                      <a:r>
                        <a:rPr lang="id" sz="1000"/>
                        <a:t>B. Krawczyk and M. Wo´zniak [9]</a:t>
                      </a:r>
                      <a:endParaRPr sz="1000"/>
                    </a:p>
                  </a:txBody>
                  <a:tcPr marT="91425" marB="91425" marR="91425" marL="91425"/>
                </a:tc>
                <a:tc>
                  <a:txBody>
                    <a:bodyPr/>
                    <a:lstStyle/>
                    <a:p>
                      <a:pPr indent="0" lvl="0" marL="0" rtl="0" algn="l">
                        <a:spcBef>
                          <a:spcPts val="0"/>
                        </a:spcBef>
                        <a:spcAft>
                          <a:spcPts val="0"/>
                        </a:spcAft>
                        <a:buNone/>
                      </a:pPr>
                      <a:r>
                        <a:rPr lang="id" sz="1000">
                          <a:solidFill>
                            <a:schemeClr val="dk1"/>
                          </a:solidFill>
                        </a:rPr>
                        <a:t>Membandingkan teknik cost-sensitive learning, random oversampling, random undersampling, dan SMOTE</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d" sz="1000">
                          <a:solidFill>
                            <a:schemeClr val="dk1"/>
                          </a:solidFill>
                        </a:rPr>
                        <a:t>Cost-sensitive learning, random oversampling, random undersampling, dan SMOTE + ROC curve</a:t>
                      </a:r>
                      <a:endParaRPr sz="1000"/>
                    </a:p>
                  </a:txBody>
                  <a:tcPr marT="91425" marB="91425" marR="91425" marL="91425"/>
                </a:tc>
                <a:tc>
                  <a:txBody>
                    <a:bodyPr/>
                    <a:lstStyle/>
                    <a:p>
                      <a:pPr indent="0" lvl="0" marL="0" rtl="0" algn="l">
                        <a:spcBef>
                          <a:spcPts val="0"/>
                        </a:spcBef>
                        <a:spcAft>
                          <a:spcPts val="0"/>
                        </a:spcAft>
                        <a:buNone/>
                      </a:pPr>
                      <a:r>
                        <a:rPr lang="id" sz="1000"/>
                        <a:t>Cost-sensitive learning + ROC</a:t>
                      </a:r>
                      <a:endParaRPr sz="1000"/>
                    </a:p>
                    <a:p>
                      <a:pPr indent="0" lvl="0" marL="0" rtl="0" algn="l">
                        <a:spcBef>
                          <a:spcPts val="0"/>
                        </a:spcBef>
                        <a:spcAft>
                          <a:spcPts val="0"/>
                        </a:spcAft>
                        <a:buNone/>
                      </a:pPr>
                      <a:r>
                        <a:rPr lang="id" sz="1000"/>
                        <a:t>Dari 10 dataset, 6 data mendapat G-Mean tertinggi jika menggunakan cost-sensitive learning</a:t>
                      </a:r>
                      <a:endParaRPr sz="1000"/>
                    </a:p>
                  </a:txBody>
                  <a:tcPr marT="91425" marB="91425" marR="91425" marL="91425"/>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Perhitungan Deep Neural Network</a:t>
            </a:r>
            <a:endParaRPr/>
          </a:p>
        </p:txBody>
      </p:sp>
      <p:sp>
        <p:nvSpPr>
          <p:cNvPr id="363" name="Google Shape;363;p64"/>
          <p:cNvSpPr txBox="1"/>
          <p:nvPr>
            <p:ph idx="1" type="body"/>
          </p:nvPr>
        </p:nvSpPr>
        <p:spPr>
          <a:xfrm>
            <a:off x="311700" y="1152475"/>
            <a:ext cx="49878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id"/>
              <a:t>Arsitektur yang akan digunakan dalam neural network dibagi menjadi 3 layer: </a:t>
            </a:r>
            <a:endParaRPr/>
          </a:p>
          <a:p>
            <a:pPr indent="-342900" lvl="0" marL="457200" rtl="0" algn="l">
              <a:spcBef>
                <a:spcPts val="1200"/>
              </a:spcBef>
              <a:spcAft>
                <a:spcPts val="0"/>
              </a:spcAft>
              <a:buSzPts val="1800"/>
              <a:buAutoNum type="arabicPeriod"/>
            </a:pPr>
            <a:r>
              <a:rPr lang="id"/>
              <a:t>1 input layer -&gt; 10 neuron (merepresentasikan 10 fitur), activation function tanh.</a:t>
            </a:r>
            <a:endParaRPr/>
          </a:p>
          <a:p>
            <a:pPr indent="-342900" lvl="0" marL="457200" rtl="0" algn="l">
              <a:spcBef>
                <a:spcPts val="0"/>
              </a:spcBef>
              <a:spcAft>
                <a:spcPts val="0"/>
              </a:spcAft>
              <a:buSzPts val="1800"/>
              <a:buAutoNum type="arabicPeriod"/>
            </a:pPr>
            <a:r>
              <a:rPr lang="id"/>
              <a:t>1 hidden layer -&gt;  10 neuron, activation function tanh.</a:t>
            </a:r>
            <a:endParaRPr/>
          </a:p>
          <a:p>
            <a:pPr indent="-342900" lvl="0" marL="457200" rtl="0" algn="l">
              <a:spcBef>
                <a:spcPts val="0"/>
              </a:spcBef>
              <a:spcAft>
                <a:spcPts val="0"/>
              </a:spcAft>
              <a:buSzPts val="1800"/>
              <a:buAutoNum type="arabicPeriod"/>
            </a:pPr>
            <a:r>
              <a:rPr lang="id"/>
              <a:t>1 output layer -&gt; 1 neuron, activation function sigmoid</a:t>
            </a:r>
            <a:endParaRPr/>
          </a:p>
          <a:p>
            <a:pPr indent="0" lvl="0" marL="0" rtl="0" algn="l">
              <a:spcBef>
                <a:spcPts val="1200"/>
              </a:spcBef>
              <a:spcAft>
                <a:spcPts val="1200"/>
              </a:spcAft>
              <a:buNone/>
            </a:pPr>
            <a:r>
              <a:t/>
            </a:r>
            <a:endParaRPr/>
          </a:p>
        </p:txBody>
      </p:sp>
      <p:pic>
        <p:nvPicPr>
          <p:cNvPr id="364" name="Google Shape;364;p64"/>
          <p:cNvPicPr preferRelativeResize="0"/>
          <p:nvPr/>
        </p:nvPicPr>
        <p:blipFill>
          <a:blip r:embed="rId3">
            <a:alphaModFix/>
          </a:blip>
          <a:stretch>
            <a:fillRect/>
          </a:stretch>
        </p:blipFill>
        <p:spPr>
          <a:xfrm>
            <a:off x="5678950" y="1152475"/>
            <a:ext cx="2551200" cy="36914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Perhitungan Deep Neural Network</a:t>
            </a:r>
            <a:endParaRPr/>
          </a:p>
        </p:txBody>
      </p:sp>
      <p:sp>
        <p:nvSpPr>
          <p:cNvPr id="370" name="Google Shape;370;p65"/>
          <p:cNvSpPr txBox="1"/>
          <p:nvPr/>
        </p:nvSpPr>
        <p:spPr>
          <a:xfrm>
            <a:off x="311700" y="939400"/>
            <a:ext cx="81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solidFill>
                  <a:schemeClr val="dk1"/>
                </a:solidFill>
              </a:rPr>
              <a:t>Inisialisasi</a:t>
            </a:r>
            <a:endParaRPr>
              <a:solidFill>
                <a:schemeClr val="dk1"/>
              </a:solidFill>
            </a:endParaRPr>
          </a:p>
        </p:txBody>
      </p:sp>
      <p:pic>
        <p:nvPicPr>
          <p:cNvPr id="371" name="Google Shape;371;p65"/>
          <p:cNvPicPr preferRelativeResize="0"/>
          <p:nvPr/>
        </p:nvPicPr>
        <p:blipFill>
          <a:blip r:embed="rId3">
            <a:alphaModFix/>
          </a:blip>
          <a:stretch>
            <a:fillRect/>
          </a:stretch>
        </p:blipFill>
        <p:spPr>
          <a:xfrm>
            <a:off x="2246837" y="1412775"/>
            <a:ext cx="4286724" cy="3212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Perhitungan Deep Neural Network</a:t>
            </a:r>
            <a:endParaRPr/>
          </a:p>
        </p:txBody>
      </p:sp>
      <p:sp>
        <p:nvSpPr>
          <p:cNvPr id="377" name="Google Shape;377;p66"/>
          <p:cNvSpPr txBox="1"/>
          <p:nvPr/>
        </p:nvSpPr>
        <p:spPr>
          <a:xfrm>
            <a:off x="311700" y="939400"/>
            <a:ext cx="81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solidFill>
                  <a:schemeClr val="dk1"/>
                </a:solidFill>
              </a:rPr>
              <a:t>Inisialisasi</a:t>
            </a:r>
            <a:endParaRPr>
              <a:solidFill>
                <a:schemeClr val="dk1"/>
              </a:solidFill>
            </a:endParaRPr>
          </a:p>
        </p:txBody>
      </p:sp>
      <p:pic>
        <p:nvPicPr>
          <p:cNvPr id="378" name="Google Shape;378;p66"/>
          <p:cNvPicPr preferRelativeResize="0"/>
          <p:nvPr/>
        </p:nvPicPr>
        <p:blipFill>
          <a:blip r:embed="rId3">
            <a:alphaModFix/>
          </a:blip>
          <a:stretch>
            <a:fillRect/>
          </a:stretch>
        </p:blipFill>
        <p:spPr>
          <a:xfrm>
            <a:off x="415450" y="1391820"/>
            <a:ext cx="3799974" cy="3357726"/>
          </a:xfrm>
          <a:prstGeom prst="rect">
            <a:avLst/>
          </a:prstGeom>
          <a:noFill/>
          <a:ln>
            <a:noFill/>
          </a:ln>
        </p:spPr>
      </p:pic>
      <p:pic>
        <p:nvPicPr>
          <p:cNvPr id="379" name="Google Shape;379;p66"/>
          <p:cNvPicPr preferRelativeResize="0"/>
          <p:nvPr/>
        </p:nvPicPr>
        <p:blipFill>
          <a:blip r:embed="rId4">
            <a:alphaModFix/>
          </a:blip>
          <a:stretch>
            <a:fillRect/>
          </a:stretch>
        </p:blipFill>
        <p:spPr>
          <a:xfrm>
            <a:off x="4313175" y="1391824"/>
            <a:ext cx="4694176" cy="2968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Perhitungan Deep Neural Network</a:t>
            </a:r>
            <a:endParaRPr/>
          </a:p>
        </p:txBody>
      </p:sp>
      <p:sp>
        <p:nvSpPr>
          <p:cNvPr id="385" name="Google Shape;385;p67"/>
          <p:cNvSpPr txBox="1"/>
          <p:nvPr/>
        </p:nvSpPr>
        <p:spPr>
          <a:xfrm>
            <a:off x="311700" y="939400"/>
            <a:ext cx="81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solidFill>
                  <a:schemeClr val="dk1"/>
                </a:solidFill>
              </a:rPr>
              <a:t>Perhitungan Hidden Layer</a:t>
            </a:r>
            <a:endParaRPr>
              <a:solidFill>
                <a:schemeClr val="dk1"/>
              </a:solidFill>
            </a:endParaRPr>
          </a:p>
        </p:txBody>
      </p:sp>
      <p:pic>
        <p:nvPicPr>
          <p:cNvPr id="386" name="Google Shape;386;p67"/>
          <p:cNvPicPr preferRelativeResize="0"/>
          <p:nvPr/>
        </p:nvPicPr>
        <p:blipFill>
          <a:blip r:embed="rId3">
            <a:alphaModFix/>
          </a:blip>
          <a:stretch>
            <a:fillRect/>
          </a:stretch>
        </p:blipFill>
        <p:spPr>
          <a:xfrm>
            <a:off x="214325" y="1339600"/>
            <a:ext cx="3977204" cy="3499099"/>
          </a:xfrm>
          <a:prstGeom prst="rect">
            <a:avLst/>
          </a:prstGeom>
          <a:noFill/>
          <a:ln>
            <a:noFill/>
          </a:ln>
        </p:spPr>
      </p:pic>
      <p:pic>
        <p:nvPicPr>
          <p:cNvPr id="387" name="Google Shape;387;p67"/>
          <p:cNvPicPr preferRelativeResize="0"/>
          <p:nvPr/>
        </p:nvPicPr>
        <p:blipFill>
          <a:blip r:embed="rId4">
            <a:alphaModFix/>
          </a:blip>
          <a:stretch>
            <a:fillRect/>
          </a:stretch>
        </p:blipFill>
        <p:spPr>
          <a:xfrm>
            <a:off x="4343929" y="1339600"/>
            <a:ext cx="4647671" cy="268532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Perhitungan Deep Neural Network</a:t>
            </a:r>
            <a:endParaRPr/>
          </a:p>
        </p:txBody>
      </p:sp>
      <p:sp>
        <p:nvSpPr>
          <p:cNvPr id="393" name="Google Shape;393;p68"/>
          <p:cNvSpPr txBox="1"/>
          <p:nvPr/>
        </p:nvSpPr>
        <p:spPr>
          <a:xfrm>
            <a:off x="311700" y="939400"/>
            <a:ext cx="81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solidFill>
                  <a:schemeClr val="dk1"/>
                </a:solidFill>
              </a:rPr>
              <a:t>Perhitungan Hidden Layer</a:t>
            </a:r>
            <a:endParaRPr>
              <a:solidFill>
                <a:schemeClr val="dk1"/>
              </a:solidFill>
            </a:endParaRPr>
          </a:p>
        </p:txBody>
      </p:sp>
      <p:pic>
        <p:nvPicPr>
          <p:cNvPr id="394" name="Google Shape;394;p68"/>
          <p:cNvPicPr preferRelativeResize="0"/>
          <p:nvPr/>
        </p:nvPicPr>
        <p:blipFill>
          <a:blip r:embed="rId3">
            <a:alphaModFix/>
          </a:blip>
          <a:stretch>
            <a:fillRect/>
          </a:stretch>
        </p:blipFill>
        <p:spPr>
          <a:xfrm>
            <a:off x="4347436" y="1492000"/>
            <a:ext cx="4644164" cy="2663474"/>
          </a:xfrm>
          <a:prstGeom prst="rect">
            <a:avLst/>
          </a:prstGeom>
          <a:noFill/>
          <a:ln>
            <a:noFill/>
          </a:ln>
        </p:spPr>
      </p:pic>
      <p:pic>
        <p:nvPicPr>
          <p:cNvPr id="395" name="Google Shape;395;p68"/>
          <p:cNvPicPr preferRelativeResize="0"/>
          <p:nvPr/>
        </p:nvPicPr>
        <p:blipFill>
          <a:blip r:embed="rId4">
            <a:alphaModFix/>
          </a:blip>
          <a:stretch>
            <a:fillRect/>
          </a:stretch>
        </p:blipFill>
        <p:spPr>
          <a:xfrm>
            <a:off x="311700" y="1492000"/>
            <a:ext cx="3997502" cy="34990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Perhitungan Deep Neural Network</a:t>
            </a:r>
            <a:endParaRPr/>
          </a:p>
        </p:txBody>
      </p:sp>
      <p:sp>
        <p:nvSpPr>
          <p:cNvPr id="401" name="Google Shape;401;p69"/>
          <p:cNvSpPr txBox="1"/>
          <p:nvPr/>
        </p:nvSpPr>
        <p:spPr>
          <a:xfrm>
            <a:off x="311700" y="939400"/>
            <a:ext cx="81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solidFill>
                  <a:schemeClr val="dk1"/>
                </a:solidFill>
              </a:rPr>
              <a:t>TanH pada Hidden Layer</a:t>
            </a:r>
            <a:endParaRPr>
              <a:solidFill>
                <a:schemeClr val="dk1"/>
              </a:solidFill>
            </a:endParaRPr>
          </a:p>
        </p:txBody>
      </p:sp>
      <p:pic>
        <p:nvPicPr>
          <p:cNvPr id="402" name="Google Shape;402;p69"/>
          <p:cNvPicPr preferRelativeResize="0"/>
          <p:nvPr/>
        </p:nvPicPr>
        <p:blipFill rotWithShape="1">
          <a:blip r:embed="rId3">
            <a:alphaModFix/>
          </a:blip>
          <a:srcRect b="0" l="4205" r="0" t="1951"/>
          <a:stretch/>
        </p:blipFill>
        <p:spPr>
          <a:xfrm>
            <a:off x="477260" y="1339600"/>
            <a:ext cx="2356265" cy="3589575"/>
          </a:xfrm>
          <a:prstGeom prst="rect">
            <a:avLst/>
          </a:prstGeom>
          <a:noFill/>
          <a:ln>
            <a:noFill/>
          </a:ln>
        </p:spPr>
      </p:pic>
      <p:pic>
        <p:nvPicPr>
          <p:cNvPr id="403" name="Google Shape;403;p69"/>
          <p:cNvPicPr preferRelativeResize="0"/>
          <p:nvPr/>
        </p:nvPicPr>
        <p:blipFill rotWithShape="1">
          <a:blip r:embed="rId4">
            <a:alphaModFix/>
          </a:blip>
          <a:srcRect b="0" l="5864" r="0" t="0"/>
          <a:stretch/>
        </p:blipFill>
        <p:spPr>
          <a:xfrm>
            <a:off x="3142000" y="1339600"/>
            <a:ext cx="2662300" cy="3499100"/>
          </a:xfrm>
          <a:prstGeom prst="rect">
            <a:avLst/>
          </a:prstGeom>
          <a:noFill/>
          <a:ln>
            <a:noFill/>
          </a:ln>
        </p:spPr>
      </p:pic>
      <p:pic>
        <p:nvPicPr>
          <p:cNvPr id="404" name="Google Shape;404;p69"/>
          <p:cNvPicPr preferRelativeResize="0"/>
          <p:nvPr/>
        </p:nvPicPr>
        <p:blipFill rotWithShape="1">
          <a:blip r:embed="rId5">
            <a:alphaModFix/>
          </a:blip>
          <a:srcRect b="14787" l="3372" r="-9" t="9803"/>
          <a:stretch/>
        </p:blipFill>
        <p:spPr>
          <a:xfrm>
            <a:off x="5804300" y="1430074"/>
            <a:ext cx="2955125" cy="831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Perhitungan Deep Neural Network</a:t>
            </a:r>
            <a:endParaRPr/>
          </a:p>
        </p:txBody>
      </p:sp>
      <p:sp>
        <p:nvSpPr>
          <p:cNvPr id="410" name="Google Shape;410;p70"/>
          <p:cNvSpPr txBox="1"/>
          <p:nvPr/>
        </p:nvSpPr>
        <p:spPr>
          <a:xfrm>
            <a:off x="311700" y="939400"/>
            <a:ext cx="81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solidFill>
                  <a:schemeClr val="dk1"/>
                </a:solidFill>
              </a:rPr>
              <a:t>Perhitungan output layer</a:t>
            </a:r>
            <a:endParaRPr>
              <a:solidFill>
                <a:schemeClr val="dk1"/>
              </a:solidFill>
            </a:endParaRPr>
          </a:p>
        </p:txBody>
      </p:sp>
      <p:pic>
        <p:nvPicPr>
          <p:cNvPr id="411" name="Google Shape;411;p70"/>
          <p:cNvPicPr preferRelativeResize="0"/>
          <p:nvPr/>
        </p:nvPicPr>
        <p:blipFill>
          <a:blip r:embed="rId3">
            <a:alphaModFix/>
          </a:blip>
          <a:stretch>
            <a:fillRect/>
          </a:stretch>
        </p:blipFill>
        <p:spPr>
          <a:xfrm>
            <a:off x="152400" y="1492000"/>
            <a:ext cx="8839199" cy="314243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Perhitungan Deep Neural Network</a:t>
            </a:r>
            <a:endParaRPr/>
          </a:p>
        </p:txBody>
      </p:sp>
      <p:sp>
        <p:nvSpPr>
          <p:cNvPr id="417" name="Google Shape;417;p71"/>
          <p:cNvSpPr txBox="1"/>
          <p:nvPr/>
        </p:nvSpPr>
        <p:spPr>
          <a:xfrm>
            <a:off x="311700" y="939400"/>
            <a:ext cx="81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solidFill>
                  <a:schemeClr val="dk1"/>
                </a:solidFill>
              </a:rPr>
              <a:t>Perhitungan sigmoid output layer</a:t>
            </a:r>
            <a:endParaRPr>
              <a:solidFill>
                <a:schemeClr val="dk1"/>
              </a:solidFill>
            </a:endParaRPr>
          </a:p>
        </p:txBody>
      </p:sp>
      <p:pic>
        <p:nvPicPr>
          <p:cNvPr id="418" name="Google Shape;418;p71"/>
          <p:cNvPicPr preferRelativeResize="0"/>
          <p:nvPr/>
        </p:nvPicPr>
        <p:blipFill>
          <a:blip r:embed="rId3">
            <a:alphaModFix/>
          </a:blip>
          <a:stretch>
            <a:fillRect/>
          </a:stretch>
        </p:blipFill>
        <p:spPr>
          <a:xfrm>
            <a:off x="152400" y="1492000"/>
            <a:ext cx="8839200" cy="206653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Perhitungan Deep Neural Network dengan Dropout</a:t>
            </a:r>
            <a:endParaRPr/>
          </a:p>
        </p:txBody>
      </p:sp>
      <p:sp>
        <p:nvSpPr>
          <p:cNvPr id="424" name="Google Shape;424;p72"/>
          <p:cNvSpPr txBox="1"/>
          <p:nvPr>
            <p:ph idx="1" type="body"/>
          </p:nvPr>
        </p:nvSpPr>
        <p:spPr>
          <a:xfrm>
            <a:off x="311700" y="1152475"/>
            <a:ext cx="49878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id"/>
              <a:t>Arsitektur yang akan digunakan dalam neural network dibagi menjadi 3 layer ditambah dropout antara tiap layer:</a:t>
            </a:r>
            <a:endParaRPr/>
          </a:p>
          <a:p>
            <a:pPr indent="-317182" lvl="0" marL="457200" rtl="0" algn="l">
              <a:spcBef>
                <a:spcPts val="1200"/>
              </a:spcBef>
              <a:spcAft>
                <a:spcPts val="0"/>
              </a:spcAft>
              <a:buSzPct val="100000"/>
              <a:buAutoNum type="arabicPeriod"/>
            </a:pPr>
            <a:r>
              <a:rPr lang="id"/>
              <a:t>1 input layer -&gt; 10 neuron (merepresentasikan 10 fitur), activation function tanh.</a:t>
            </a:r>
            <a:endParaRPr/>
          </a:p>
          <a:p>
            <a:pPr indent="-317182" lvl="0" marL="457200" rtl="0" algn="l">
              <a:spcBef>
                <a:spcPts val="0"/>
              </a:spcBef>
              <a:spcAft>
                <a:spcPts val="0"/>
              </a:spcAft>
              <a:buSzPct val="100000"/>
              <a:buAutoNum type="arabicPeriod"/>
            </a:pPr>
            <a:r>
              <a:rPr lang="id"/>
              <a:t>Di antara input layer dan hidden layer -&gt; dropout (rate = 0.5)</a:t>
            </a:r>
            <a:endParaRPr/>
          </a:p>
          <a:p>
            <a:pPr indent="-317182" lvl="0" marL="457200" rtl="0" algn="l">
              <a:spcBef>
                <a:spcPts val="0"/>
              </a:spcBef>
              <a:spcAft>
                <a:spcPts val="0"/>
              </a:spcAft>
              <a:buSzPct val="100000"/>
              <a:buAutoNum type="arabicPeriod"/>
            </a:pPr>
            <a:r>
              <a:rPr lang="id"/>
              <a:t>1 hidden layer -&gt;  10 neuron, activation function tanh.</a:t>
            </a:r>
            <a:endParaRPr/>
          </a:p>
          <a:p>
            <a:pPr indent="-317182" lvl="0" marL="457200" rtl="0" algn="l">
              <a:spcBef>
                <a:spcPts val="0"/>
              </a:spcBef>
              <a:spcAft>
                <a:spcPts val="0"/>
              </a:spcAft>
              <a:buSzPct val="100000"/>
              <a:buAutoNum type="arabicPeriod"/>
            </a:pPr>
            <a:r>
              <a:rPr lang="id"/>
              <a:t>Di antara hidden layer dan output layer -&gt; dropout (rate = 0.5)</a:t>
            </a:r>
            <a:endParaRPr/>
          </a:p>
          <a:p>
            <a:pPr indent="-317182" lvl="0" marL="457200" rtl="0" algn="l">
              <a:spcBef>
                <a:spcPts val="0"/>
              </a:spcBef>
              <a:spcAft>
                <a:spcPts val="0"/>
              </a:spcAft>
              <a:buSzPct val="100000"/>
              <a:buAutoNum type="arabicPeriod"/>
            </a:pPr>
            <a:r>
              <a:rPr lang="id"/>
              <a:t>1 output layer -&gt; 1 neuron, activation function sigmoid</a:t>
            </a:r>
            <a:endParaRPr/>
          </a:p>
          <a:p>
            <a:pPr indent="0" lvl="0" marL="0" rtl="0" algn="l">
              <a:spcBef>
                <a:spcPts val="1200"/>
              </a:spcBef>
              <a:spcAft>
                <a:spcPts val="1200"/>
              </a:spcAft>
              <a:buNone/>
            </a:pPr>
            <a:r>
              <a:t/>
            </a:r>
            <a:endParaRPr/>
          </a:p>
        </p:txBody>
      </p:sp>
      <p:pic>
        <p:nvPicPr>
          <p:cNvPr id="425" name="Google Shape;425;p72"/>
          <p:cNvPicPr preferRelativeResize="0"/>
          <p:nvPr/>
        </p:nvPicPr>
        <p:blipFill>
          <a:blip r:embed="rId3">
            <a:alphaModFix/>
          </a:blip>
          <a:stretch>
            <a:fillRect/>
          </a:stretch>
        </p:blipFill>
        <p:spPr>
          <a:xfrm>
            <a:off x="5451900" y="1299625"/>
            <a:ext cx="2744739" cy="3691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Perhitungan Deep Neural Network dengan Dropout</a:t>
            </a:r>
            <a:endParaRPr/>
          </a:p>
        </p:txBody>
      </p:sp>
      <p:sp>
        <p:nvSpPr>
          <p:cNvPr id="431" name="Google Shape;431;p73"/>
          <p:cNvSpPr txBox="1"/>
          <p:nvPr/>
        </p:nvSpPr>
        <p:spPr>
          <a:xfrm>
            <a:off x="311700" y="939400"/>
            <a:ext cx="81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solidFill>
                  <a:schemeClr val="dk1"/>
                </a:solidFill>
              </a:rPr>
              <a:t>Inisialisasi</a:t>
            </a:r>
            <a:endParaRPr>
              <a:solidFill>
                <a:schemeClr val="dk1"/>
              </a:solidFill>
            </a:endParaRPr>
          </a:p>
        </p:txBody>
      </p:sp>
      <p:pic>
        <p:nvPicPr>
          <p:cNvPr id="432" name="Google Shape;432;p73"/>
          <p:cNvPicPr preferRelativeResize="0"/>
          <p:nvPr/>
        </p:nvPicPr>
        <p:blipFill>
          <a:blip r:embed="rId3">
            <a:alphaModFix/>
          </a:blip>
          <a:stretch>
            <a:fillRect/>
          </a:stretch>
        </p:blipFill>
        <p:spPr>
          <a:xfrm>
            <a:off x="2502588" y="1339600"/>
            <a:ext cx="3775213" cy="3499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Latar Belakang</a:t>
            </a:r>
            <a:endParaRPr/>
          </a:p>
        </p:txBody>
      </p:sp>
      <p:sp>
        <p:nvSpPr>
          <p:cNvPr id="133" name="Google Shape;133;p2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d"/>
              <a:t>Penelitian ini akan menggunakan </a:t>
            </a:r>
            <a:r>
              <a:rPr i="1" lang="id"/>
              <a:t>Deep Neural Network</a:t>
            </a:r>
            <a:r>
              <a:rPr lang="id"/>
              <a:t>, </a:t>
            </a:r>
            <a:r>
              <a:rPr i="1" lang="id"/>
              <a:t>dropout</a:t>
            </a:r>
            <a:r>
              <a:rPr lang="id"/>
              <a:t>, </a:t>
            </a:r>
            <a:r>
              <a:rPr i="1" lang="id"/>
              <a:t>cost-sensitive learning</a:t>
            </a:r>
            <a:r>
              <a:rPr lang="id"/>
              <a:t>, dan</a:t>
            </a:r>
            <a:r>
              <a:rPr i="1" lang="id"/>
              <a:t> probability tuning.</a:t>
            </a:r>
            <a:endParaRPr i="1"/>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Perhitungan Deep Neural Network dengan Dropout</a:t>
            </a:r>
            <a:endParaRPr/>
          </a:p>
        </p:txBody>
      </p:sp>
      <p:sp>
        <p:nvSpPr>
          <p:cNvPr id="438" name="Google Shape;438;p74"/>
          <p:cNvSpPr txBox="1"/>
          <p:nvPr/>
        </p:nvSpPr>
        <p:spPr>
          <a:xfrm>
            <a:off x="311700" y="939400"/>
            <a:ext cx="81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solidFill>
                  <a:schemeClr val="dk1"/>
                </a:solidFill>
              </a:rPr>
              <a:t>Inisialisasi</a:t>
            </a:r>
            <a:endParaRPr>
              <a:solidFill>
                <a:schemeClr val="dk1"/>
              </a:solidFill>
            </a:endParaRPr>
          </a:p>
        </p:txBody>
      </p:sp>
      <p:pic>
        <p:nvPicPr>
          <p:cNvPr id="439" name="Google Shape;439;p74"/>
          <p:cNvPicPr preferRelativeResize="0"/>
          <p:nvPr/>
        </p:nvPicPr>
        <p:blipFill>
          <a:blip r:embed="rId3">
            <a:alphaModFix/>
          </a:blip>
          <a:stretch>
            <a:fillRect/>
          </a:stretch>
        </p:blipFill>
        <p:spPr>
          <a:xfrm>
            <a:off x="311700" y="1339600"/>
            <a:ext cx="3921496" cy="3499101"/>
          </a:xfrm>
          <a:prstGeom prst="rect">
            <a:avLst/>
          </a:prstGeom>
          <a:noFill/>
          <a:ln>
            <a:noFill/>
          </a:ln>
        </p:spPr>
      </p:pic>
      <p:pic>
        <p:nvPicPr>
          <p:cNvPr id="440" name="Google Shape;440;p74"/>
          <p:cNvPicPr preferRelativeResize="0"/>
          <p:nvPr/>
        </p:nvPicPr>
        <p:blipFill>
          <a:blip r:embed="rId4">
            <a:alphaModFix/>
          </a:blip>
          <a:stretch>
            <a:fillRect/>
          </a:stretch>
        </p:blipFill>
        <p:spPr>
          <a:xfrm>
            <a:off x="4385596" y="1492000"/>
            <a:ext cx="4606005" cy="29601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Perhitungan Deep Neural Network dengan Dropout</a:t>
            </a:r>
            <a:endParaRPr/>
          </a:p>
        </p:txBody>
      </p:sp>
      <p:sp>
        <p:nvSpPr>
          <p:cNvPr id="446" name="Google Shape;446;p75"/>
          <p:cNvSpPr txBox="1"/>
          <p:nvPr/>
        </p:nvSpPr>
        <p:spPr>
          <a:xfrm>
            <a:off x="311700" y="939400"/>
            <a:ext cx="81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solidFill>
                  <a:schemeClr val="dk1"/>
                </a:solidFill>
              </a:rPr>
              <a:t>Perhitungan Hidden Layer</a:t>
            </a:r>
            <a:endParaRPr>
              <a:solidFill>
                <a:schemeClr val="dk1"/>
              </a:solidFill>
            </a:endParaRPr>
          </a:p>
        </p:txBody>
      </p:sp>
      <p:pic>
        <p:nvPicPr>
          <p:cNvPr id="447" name="Google Shape;447;p75"/>
          <p:cNvPicPr preferRelativeResize="0"/>
          <p:nvPr/>
        </p:nvPicPr>
        <p:blipFill>
          <a:blip r:embed="rId3">
            <a:alphaModFix/>
          </a:blip>
          <a:stretch>
            <a:fillRect/>
          </a:stretch>
        </p:blipFill>
        <p:spPr>
          <a:xfrm>
            <a:off x="441375" y="1474163"/>
            <a:ext cx="3878768" cy="3499100"/>
          </a:xfrm>
          <a:prstGeom prst="rect">
            <a:avLst/>
          </a:prstGeom>
          <a:noFill/>
          <a:ln>
            <a:noFill/>
          </a:ln>
        </p:spPr>
      </p:pic>
      <p:pic>
        <p:nvPicPr>
          <p:cNvPr id="448" name="Google Shape;448;p75"/>
          <p:cNvPicPr preferRelativeResize="0"/>
          <p:nvPr/>
        </p:nvPicPr>
        <p:blipFill>
          <a:blip r:embed="rId4">
            <a:alphaModFix/>
          </a:blip>
          <a:stretch>
            <a:fillRect/>
          </a:stretch>
        </p:blipFill>
        <p:spPr>
          <a:xfrm>
            <a:off x="4472543" y="1492000"/>
            <a:ext cx="4519058" cy="262009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Perhitungan Deep Neural Network dengan Dropout</a:t>
            </a:r>
            <a:endParaRPr/>
          </a:p>
        </p:txBody>
      </p:sp>
      <p:sp>
        <p:nvSpPr>
          <p:cNvPr id="454" name="Google Shape;454;p76"/>
          <p:cNvSpPr txBox="1"/>
          <p:nvPr/>
        </p:nvSpPr>
        <p:spPr>
          <a:xfrm>
            <a:off x="311700" y="939400"/>
            <a:ext cx="81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solidFill>
                  <a:schemeClr val="dk1"/>
                </a:solidFill>
              </a:rPr>
              <a:t>Perhitungan Hidden Layer</a:t>
            </a:r>
            <a:endParaRPr>
              <a:solidFill>
                <a:schemeClr val="dk1"/>
              </a:solidFill>
            </a:endParaRPr>
          </a:p>
        </p:txBody>
      </p:sp>
      <p:pic>
        <p:nvPicPr>
          <p:cNvPr id="455" name="Google Shape;455;p76"/>
          <p:cNvPicPr preferRelativeResize="0"/>
          <p:nvPr/>
        </p:nvPicPr>
        <p:blipFill>
          <a:blip r:embed="rId3">
            <a:alphaModFix/>
          </a:blip>
          <a:stretch>
            <a:fillRect/>
          </a:stretch>
        </p:blipFill>
        <p:spPr>
          <a:xfrm>
            <a:off x="152400" y="1492000"/>
            <a:ext cx="3860364" cy="3499100"/>
          </a:xfrm>
          <a:prstGeom prst="rect">
            <a:avLst/>
          </a:prstGeom>
          <a:noFill/>
          <a:ln>
            <a:noFill/>
          </a:ln>
        </p:spPr>
      </p:pic>
      <p:pic>
        <p:nvPicPr>
          <p:cNvPr id="456" name="Google Shape;456;p76"/>
          <p:cNvPicPr preferRelativeResize="0"/>
          <p:nvPr/>
        </p:nvPicPr>
        <p:blipFill>
          <a:blip r:embed="rId4">
            <a:alphaModFix/>
          </a:blip>
          <a:stretch>
            <a:fillRect/>
          </a:stretch>
        </p:blipFill>
        <p:spPr>
          <a:xfrm>
            <a:off x="4165164" y="1492000"/>
            <a:ext cx="4826435" cy="269899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Perhitungan Deep Neural Network dengan Dropout</a:t>
            </a:r>
            <a:endParaRPr/>
          </a:p>
        </p:txBody>
      </p:sp>
      <p:sp>
        <p:nvSpPr>
          <p:cNvPr id="462" name="Google Shape;462;p77"/>
          <p:cNvSpPr txBox="1"/>
          <p:nvPr/>
        </p:nvSpPr>
        <p:spPr>
          <a:xfrm>
            <a:off x="311700" y="939400"/>
            <a:ext cx="81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solidFill>
                  <a:schemeClr val="dk1"/>
                </a:solidFill>
              </a:rPr>
              <a:t>TanH pada Hidden Layer</a:t>
            </a:r>
            <a:endParaRPr>
              <a:solidFill>
                <a:schemeClr val="dk1"/>
              </a:solidFill>
            </a:endParaRPr>
          </a:p>
        </p:txBody>
      </p:sp>
      <p:pic>
        <p:nvPicPr>
          <p:cNvPr id="463" name="Google Shape;463;p77"/>
          <p:cNvPicPr preferRelativeResize="0"/>
          <p:nvPr/>
        </p:nvPicPr>
        <p:blipFill>
          <a:blip r:embed="rId3">
            <a:alphaModFix/>
          </a:blip>
          <a:stretch>
            <a:fillRect/>
          </a:stretch>
        </p:blipFill>
        <p:spPr>
          <a:xfrm>
            <a:off x="152400" y="1492000"/>
            <a:ext cx="2404595" cy="3499101"/>
          </a:xfrm>
          <a:prstGeom prst="rect">
            <a:avLst/>
          </a:prstGeom>
          <a:noFill/>
          <a:ln>
            <a:noFill/>
          </a:ln>
        </p:spPr>
      </p:pic>
      <p:pic>
        <p:nvPicPr>
          <p:cNvPr id="464" name="Google Shape;464;p77"/>
          <p:cNvPicPr preferRelativeResize="0"/>
          <p:nvPr/>
        </p:nvPicPr>
        <p:blipFill>
          <a:blip r:embed="rId4">
            <a:alphaModFix/>
          </a:blip>
          <a:stretch>
            <a:fillRect/>
          </a:stretch>
        </p:blipFill>
        <p:spPr>
          <a:xfrm>
            <a:off x="2709395" y="1492000"/>
            <a:ext cx="2653089" cy="3499100"/>
          </a:xfrm>
          <a:prstGeom prst="rect">
            <a:avLst/>
          </a:prstGeom>
          <a:noFill/>
          <a:ln>
            <a:noFill/>
          </a:ln>
        </p:spPr>
      </p:pic>
      <p:pic>
        <p:nvPicPr>
          <p:cNvPr id="465" name="Google Shape;465;p77"/>
          <p:cNvPicPr preferRelativeResize="0"/>
          <p:nvPr/>
        </p:nvPicPr>
        <p:blipFill>
          <a:blip r:embed="rId5">
            <a:alphaModFix/>
          </a:blip>
          <a:stretch>
            <a:fillRect/>
          </a:stretch>
        </p:blipFill>
        <p:spPr>
          <a:xfrm>
            <a:off x="5514884" y="1492000"/>
            <a:ext cx="3476716" cy="87609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Perhitungan Deep Neural Network dengan Dropout</a:t>
            </a:r>
            <a:endParaRPr/>
          </a:p>
        </p:txBody>
      </p:sp>
      <p:sp>
        <p:nvSpPr>
          <p:cNvPr id="471" name="Google Shape;471;p78"/>
          <p:cNvSpPr txBox="1"/>
          <p:nvPr/>
        </p:nvSpPr>
        <p:spPr>
          <a:xfrm>
            <a:off x="311700" y="939400"/>
            <a:ext cx="81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solidFill>
                  <a:schemeClr val="dk1"/>
                </a:solidFill>
              </a:rPr>
              <a:t>Perhitungan dropout</a:t>
            </a:r>
            <a:endParaRPr>
              <a:solidFill>
                <a:schemeClr val="dk1"/>
              </a:solidFill>
            </a:endParaRPr>
          </a:p>
        </p:txBody>
      </p:sp>
      <p:pic>
        <p:nvPicPr>
          <p:cNvPr id="472" name="Google Shape;472;p78"/>
          <p:cNvPicPr preferRelativeResize="0"/>
          <p:nvPr/>
        </p:nvPicPr>
        <p:blipFill>
          <a:blip r:embed="rId3">
            <a:alphaModFix/>
          </a:blip>
          <a:stretch>
            <a:fillRect/>
          </a:stretch>
        </p:blipFill>
        <p:spPr>
          <a:xfrm>
            <a:off x="152400" y="1492000"/>
            <a:ext cx="2447925" cy="3495675"/>
          </a:xfrm>
          <a:prstGeom prst="rect">
            <a:avLst/>
          </a:prstGeom>
          <a:noFill/>
          <a:ln>
            <a:noFill/>
          </a:ln>
        </p:spPr>
      </p:pic>
      <p:pic>
        <p:nvPicPr>
          <p:cNvPr id="473" name="Google Shape;473;p78"/>
          <p:cNvPicPr preferRelativeResize="0"/>
          <p:nvPr/>
        </p:nvPicPr>
        <p:blipFill>
          <a:blip r:embed="rId4">
            <a:alphaModFix/>
          </a:blip>
          <a:stretch>
            <a:fillRect/>
          </a:stretch>
        </p:blipFill>
        <p:spPr>
          <a:xfrm>
            <a:off x="2752725" y="1492000"/>
            <a:ext cx="2457450" cy="3390900"/>
          </a:xfrm>
          <a:prstGeom prst="rect">
            <a:avLst/>
          </a:prstGeom>
          <a:noFill/>
          <a:ln>
            <a:noFill/>
          </a:ln>
        </p:spPr>
      </p:pic>
      <p:pic>
        <p:nvPicPr>
          <p:cNvPr id="474" name="Google Shape;474;p78"/>
          <p:cNvPicPr preferRelativeResize="0"/>
          <p:nvPr/>
        </p:nvPicPr>
        <p:blipFill>
          <a:blip r:embed="rId5">
            <a:alphaModFix/>
          </a:blip>
          <a:stretch>
            <a:fillRect/>
          </a:stretch>
        </p:blipFill>
        <p:spPr>
          <a:xfrm>
            <a:off x="5362575" y="1492000"/>
            <a:ext cx="1934462" cy="34991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Perhitungan Deep Neural Network dengan Dropout</a:t>
            </a:r>
            <a:endParaRPr/>
          </a:p>
        </p:txBody>
      </p:sp>
      <p:sp>
        <p:nvSpPr>
          <p:cNvPr id="480" name="Google Shape;480;p79"/>
          <p:cNvSpPr txBox="1"/>
          <p:nvPr/>
        </p:nvSpPr>
        <p:spPr>
          <a:xfrm>
            <a:off x="311700" y="939400"/>
            <a:ext cx="81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solidFill>
                  <a:schemeClr val="dk1"/>
                </a:solidFill>
              </a:rPr>
              <a:t>Perhitungan output layer</a:t>
            </a:r>
            <a:endParaRPr>
              <a:solidFill>
                <a:schemeClr val="dk1"/>
              </a:solidFill>
            </a:endParaRPr>
          </a:p>
        </p:txBody>
      </p:sp>
      <p:pic>
        <p:nvPicPr>
          <p:cNvPr id="481" name="Google Shape;481;p79"/>
          <p:cNvPicPr preferRelativeResize="0"/>
          <p:nvPr/>
        </p:nvPicPr>
        <p:blipFill>
          <a:blip r:embed="rId3">
            <a:alphaModFix/>
          </a:blip>
          <a:stretch>
            <a:fillRect/>
          </a:stretch>
        </p:blipFill>
        <p:spPr>
          <a:xfrm>
            <a:off x="311700" y="1438275"/>
            <a:ext cx="6810375" cy="22669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Perhitungan Deep Neural Network dengan Dropout</a:t>
            </a:r>
            <a:endParaRPr/>
          </a:p>
        </p:txBody>
      </p:sp>
      <p:sp>
        <p:nvSpPr>
          <p:cNvPr id="487" name="Google Shape;487;p80"/>
          <p:cNvSpPr txBox="1"/>
          <p:nvPr/>
        </p:nvSpPr>
        <p:spPr>
          <a:xfrm>
            <a:off x="311700" y="939400"/>
            <a:ext cx="81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solidFill>
                  <a:schemeClr val="dk1"/>
                </a:solidFill>
              </a:rPr>
              <a:t>Perhitungan sigmoid output layer</a:t>
            </a:r>
            <a:endParaRPr>
              <a:solidFill>
                <a:schemeClr val="dk1"/>
              </a:solidFill>
            </a:endParaRPr>
          </a:p>
        </p:txBody>
      </p:sp>
      <p:pic>
        <p:nvPicPr>
          <p:cNvPr id="488" name="Google Shape;488;p80"/>
          <p:cNvPicPr preferRelativeResize="0"/>
          <p:nvPr/>
        </p:nvPicPr>
        <p:blipFill>
          <a:blip r:embed="rId3">
            <a:alphaModFix/>
          </a:blip>
          <a:stretch>
            <a:fillRect/>
          </a:stretch>
        </p:blipFill>
        <p:spPr>
          <a:xfrm>
            <a:off x="152400" y="1492000"/>
            <a:ext cx="5743575" cy="1447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Perhitungan Cost-Sensitive Learning</a:t>
            </a:r>
            <a:endParaRPr/>
          </a:p>
        </p:txBody>
      </p:sp>
      <p:pic>
        <p:nvPicPr>
          <p:cNvPr id="494" name="Google Shape;494;p81"/>
          <p:cNvPicPr preferRelativeResize="0"/>
          <p:nvPr/>
        </p:nvPicPr>
        <p:blipFill>
          <a:blip r:embed="rId3">
            <a:alphaModFix/>
          </a:blip>
          <a:stretch>
            <a:fillRect/>
          </a:stretch>
        </p:blipFill>
        <p:spPr>
          <a:xfrm>
            <a:off x="470150" y="1190400"/>
            <a:ext cx="4534325" cy="20898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Spesifikasi Perangkat</a:t>
            </a:r>
            <a:endParaRPr/>
          </a:p>
        </p:txBody>
      </p:sp>
      <p:sp>
        <p:nvSpPr>
          <p:cNvPr id="500" name="Google Shape;500;p82"/>
          <p:cNvSpPr txBox="1"/>
          <p:nvPr>
            <p:ph idx="1" type="body"/>
          </p:nvPr>
        </p:nvSpPr>
        <p:spPr>
          <a:xfrm>
            <a:off x="311700" y="1225225"/>
            <a:ext cx="41055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d"/>
              <a:t>Perangkat Keras:</a:t>
            </a:r>
            <a:endParaRPr b="1"/>
          </a:p>
          <a:p>
            <a:pPr indent="-342900" lvl="0" marL="457200" rtl="0" algn="l">
              <a:spcBef>
                <a:spcPts val="1200"/>
              </a:spcBef>
              <a:spcAft>
                <a:spcPts val="0"/>
              </a:spcAft>
              <a:buSzPts val="1800"/>
              <a:buChar char="-"/>
            </a:pPr>
            <a:r>
              <a:rPr lang="id"/>
              <a:t>Laptop ASUS Vivobook Flip 14 TP410F.</a:t>
            </a:r>
            <a:endParaRPr/>
          </a:p>
          <a:p>
            <a:pPr indent="-342900" lvl="0" marL="457200" rtl="0" algn="l">
              <a:spcBef>
                <a:spcPts val="0"/>
              </a:spcBef>
              <a:spcAft>
                <a:spcPts val="0"/>
              </a:spcAft>
              <a:buSzPts val="1800"/>
              <a:buChar char="-"/>
            </a:pPr>
            <a:r>
              <a:rPr lang="id"/>
              <a:t>Processor Intel(R) Core(TM) i7-8550U CPU @ 1.80GHz 1.99GHz.</a:t>
            </a:r>
            <a:endParaRPr/>
          </a:p>
          <a:p>
            <a:pPr indent="-342900" lvl="0" marL="457200" rtl="0" algn="l">
              <a:spcBef>
                <a:spcPts val="0"/>
              </a:spcBef>
              <a:spcAft>
                <a:spcPts val="0"/>
              </a:spcAft>
              <a:buSzPts val="1800"/>
              <a:buChar char="-"/>
            </a:pPr>
            <a:r>
              <a:rPr lang="id"/>
              <a:t>HDD sebesar 1TB dan SSD sebesar 128GB.</a:t>
            </a:r>
            <a:endParaRPr/>
          </a:p>
          <a:p>
            <a:pPr indent="-342900" lvl="0" marL="457200" rtl="0" algn="l">
              <a:spcBef>
                <a:spcPts val="0"/>
              </a:spcBef>
              <a:spcAft>
                <a:spcPts val="0"/>
              </a:spcAft>
              <a:buSzPts val="1800"/>
              <a:buChar char="-"/>
            </a:pPr>
            <a:r>
              <a:rPr lang="id"/>
              <a:t>RAM sebesar 16GB</a:t>
            </a:r>
            <a:endParaRPr/>
          </a:p>
        </p:txBody>
      </p:sp>
      <p:sp>
        <p:nvSpPr>
          <p:cNvPr id="501" name="Google Shape;501;p82"/>
          <p:cNvSpPr txBox="1"/>
          <p:nvPr>
            <p:ph idx="1" type="body"/>
          </p:nvPr>
        </p:nvSpPr>
        <p:spPr>
          <a:xfrm>
            <a:off x="4417200" y="1315700"/>
            <a:ext cx="41055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d"/>
              <a:t>Perangkat Lunak:</a:t>
            </a:r>
            <a:endParaRPr b="1"/>
          </a:p>
          <a:p>
            <a:pPr indent="-342900" lvl="0" marL="457200" rtl="0" algn="l">
              <a:spcBef>
                <a:spcPts val="1200"/>
              </a:spcBef>
              <a:spcAft>
                <a:spcPts val="0"/>
              </a:spcAft>
              <a:buSzPts val="1800"/>
              <a:buChar char="-"/>
            </a:pPr>
            <a:r>
              <a:rPr lang="id"/>
              <a:t>Sistem operasi Windows 11 Home Single Language. </a:t>
            </a:r>
            <a:endParaRPr/>
          </a:p>
          <a:p>
            <a:pPr indent="-342900" lvl="0" marL="457200" rtl="0" algn="l">
              <a:spcBef>
                <a:spcPts val="0"/>
              </a:spcBef>
              <a:spcAft>
                <a:spcPts val="0"/>
              </a:spcAft>
              <a:buSzPts val="1800"/>
              <a:buChar char="-"/>
            </a:pPr>
            <a:r>
              <a:rPr lang="id"/>
              <a:t>Jupyter Notebook</a:t>
            </a:r>
            <a:endParaRPr/>
          </a:p>
          <a:p>
            <a:pPr indent="-342900" lvl="0" marL="457200" rtl="0" algn="l">
              <a:spcBef>
                <a:spcPts val="0"/>
              </a:spcBef>
              <a:spcAft>
                <a:spcPts val="0"/>
              </a:spcAft>
              <a:buSzPts val="1800"/>
              <a:buChar char="-"/>
            </a:pPr>
            <a:r>
              <a:rPr lang="id"/>
              <a:t>Google Colab</a:t>
            </a:r>
            <a:endParaRPr/>
          </a:p>
          <a:p>
            <a:pPr indent="-342900" lvl="0" marL="457200" rtl="0" algn="l">
              <a:spcBef>
                <a:spcPts val="0"/>
              </a:spcBef>
              <a:spcAft>
                <a:spcPts val="0"/>
              </a:spcAft>
              <a:buSzPts val="1800"/>
              <a:buChar char="-"/>
            </a:pPr>
            <a:r>
              <a:rPr lang="id"/>
              <a:t>Python 3.7.13.</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id"/>
              <a:t>Daftar Class dan Method </a:t>
            </a:r>
            <a:endParaRPr/>
          </a:p>
        </p:txBody>
      </p:sp>
      <p:sp>
        <p:nvSpPr>
          <p:cNvPr id="507" name="Google Shape;507;p8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AutoNum type="arabicPeriod"/>
            </a:pPr>
            <a:r>
              <a:rPr b="1" lang="id"/>
              <a:t>Class DeepNeuralNetwork (Scratch):</a:t>
            </a:r>
            <a:r>
              <a:rPr lang="id"/>
              <a:t> __init__, forward_prop, backward_prop, train, hitung_akurasi, akurasi_testing</a:t>
            </a:r>
            <a:endParaRPr/>
          </a:p>
          <a:p>
            <a:pPr indent="-342900" lvl="0" marL="457200" rtl="0" algn="l">
              <a:spcBef>
                <a:spcPts val="0"/>
              </a:spcBef>
              <a:spcAft>
                <a:spcPts val="0"/>
              </a:spcAft>
              <a:buSzPts val="1800"/>
              <a:buAutoNum type="arabicPeriod"/>
            </a:pPr>
            <a:r>
              <a:rPr b="1" lang="id"/>
              <a:t>Class DeepNeuralNetworkDropout (Scratch): </a:t>
            </a:r>
            <a:r>
              <a:rPr lang="id"/>
              <a:t>__init__, forward_prop, backward_prop, train, hitung_akurasi, akurasi_testing</a:t>
            </a:r>
            <a:endParaRPr/>
          </a:p>
          <a:p>
            <a:pPr indent="-342900" lvl="0" marL="457200" rtl="0" algn="l">
              <a:spcBef>
                <a:spcPts val="0"/>
              </a:spcBef>
              <a:spcAft>
                <a:spcPts val="0"/>
              </a:spcAft>
              <a:buSzPts val="1800"/>
              <a:buAutoNum type="arabicPeriod"/>
            </a:pPr>
            <a:r>
              <a:rPr b="1" lang="id"/>
              <a:t>Func sigmoid</a:t>
            </a:r>
            <a:endParaRPr b="1"/>
          </a:p>
          <a:p>
            <a:pPr indent="-342900" lvl="0" marL="457200" rtl="0" algn="l">
              <a:spcBef>
                <a:spcPts val="0"/>
              </a:spcBef>
              <a:spcAft>
                <a:spcPts val="0"/>
              </a:spcAft>
              <a:buSzPts val="1800"/>
              <a:buAutoNum type="arabicPeriod"/>
            </a:pPr>
            <a:r>
              <a:rPr b="1" lang="id"/>
              <a:t>Func sigmoid_derivative</a:t>
            </a:r>
            <a:endParaRPr b="1"/>
          </a:p>
          <a:p>
            <a:pPr indent="-342900" lvl="0" marL="457200" rtl="0" algn="l">
              <a:spcBef>
                <a:spcPts val="0"/>
              </a:spcBef>
              <a:spcAft>
                <a:spcPts val="0"/>
              </a:spcAft>
              <a:buSzPts val="1800"/>
              <a:buAutoNum type="arabicPeriod"/>
            </a:pPr>
            <a:r>
              <a:rPr b="1" lang="id"/>
              <a:t>Func tanh</a:t>
            </a:r>
            <a:endParaRPr b="1"/>
          </a:p>
          <a:p>
            <a:pPr indent="-342900" lvl="0" marL="457200" rtl="0" algn="l">
              <a:spcBef>
                <a:spcPts val="0"/>
              </a:spcBef>
              <a:spcAft>
                <a:spcPts val="0"/>
              </a:spcAft>
              <a:buSzPts val="1800"/>
              <a:buAutoNum type="arabicPeriod"/>
            </a:pPr>
            <a:r>
              <a:rPr b="1" lang="id"/>
              <a:t>Func tanh_derivative</a:t>
            </a:r>
            <a:endParaRPr b="1"/>
          </a:p>
          <a:p>
            <a:pPr indent="-342900" lvl="0" marL="457200" rtl="0" algn="l">
              <a:spcBef>
                <a:spcPts val="0"/>
              </a:spcBef>
              <a:spcAft>
                <a:spcPts val="0"/>
              </a:spcAft>
              <a:buSzPts val="1800"/>
              <a:buAutoNum type="arabicPeriod"/>
            </a:pPr>
            <a:r>
              <a:rPr b="1" lang="id"/>
              <a:t>Func relu</a:t>
            </a:r>
            <a:endParaRPr b="1"/>
          </a:p>
          <a:p>
            <a:pPr indent="-342900" lvl="0" marL="457200" rtl="0" algn="l">
              <a:spcBef>
                <a:spcPts val="0"/>
              </a:spcBef>
              <a:spcAft>
                <a:spcPts val="0"/>
              </a:spcAft>
              <a:buSzPts val="1800"/>
              <a:buAutoNum type="arabicPeriod"/>
            </a:pPr>
            <a:r>
              <a:rPr b="1" lang="id"/>
              <a:t>Func relu_derivative</a:t>
            </a:r>
            <a:endParaRPr b="1"/>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Rumusan Masalah</a:t>
            </a:r>
            <a:endParaRPr/>
          </a:p>
        </p:txBody>
      </p:sp>
      <p:sp>
        <p:nvSpPr>
          <p:cNvPr id="139" name="Google Shape;139;p3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id"/>
              <a:t>Bagaimana pengaruh dropout dalam mengatasi overfitting pada metode DNN untuk memprediksi seseorang terkena stroke?</a:t>
            </a:r>
            <a:endParaRPr/>
          </a:p>
          <a:p>
            <a:pPr indent="-342900" lvl="0" marL="457200" rtl="0" algn="l">
              <a:spcBef>
                <a:spcPts val="0"/>
              </a:spcBef>
              <a:spcAft>
                <a:spcPts val="0"/>
              </a:spcAft>
              <a:buSzPts val="1800"/>
              <a:buAutoNum type="arabicPeriod"/>
            </a:pPr>
            <a:r>
              <a:rPr lang="id"/>
              <a:t>Bagaimana pengaruh cost-sensitive dan probability tuning dalam mengatasi dataset yang bersifat imbalance pada metode DNN untuk memprediksi seseorang terkena stroke?</a:t>
            </a:r>
            <a:endParaRPr/>
          </a:p>
          <a:p>
            <a:pPr indent="-342900" lvl="0" marL="457200" rtl="0" algn="l">
              <a:spcBef>
                <a:spcPts val="0"/>
              </a:spcBef>
              <a:spcAft>
                <a:spcPts val="0"/>
              </a:spcAft>
              <a:buSzPts val="1800"/>
              <a:buAutoNum type="arabicPeriod"/>
            </a:pPr>
            <a:r>
              <a:rPr lang="id"/>
              <a:t>Berapa nilai ROC terbaik pada model DNN untuk memprediksi seseorang terkena stroke?</a:t>
            </a:r>
            <a:endParaRPr/>
          </a:p>
          <a:p>
            <a:pPr indent="0" lvl="0" marL="0" rtl="0" algn="l">
              <a:spcBef>
                <a:spcPts val="1200"/>
              </a:spcBef>
              <a:spcAft>
                <a:spcPts val="12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Skenario Pengujian</a:t>
            </a:r>
            <a:endParaRPr/>
          </a:p>
        </p:txBody>
      </p:sp>
      <p:sp>
        <p:nvSpPr>
          <p:cNvPr id="513" name="Google Shape;513;p8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id"/>
              <a:t>Learning rate:</a:t>
            </a:r>
            <a:r>
              <a:rPr lang="id"/>
              <a:t> 2 buah (0.1 dan 0.01)</a:t>
            </a:r>
            <a:endParaRPr/>
          </a:p>
          <a:p>
            <a:pPr indent="-342900" lvl="0" marL="457200" rtl="0" algn="l">
              <a:spcBef>
                <a:spcPts val="0"/>
              </a:spcBef>
              <a:spcAft>
                <a:spcPts val="0"/>
              </a:spcAft>
              <a:buSzPts val="1800"/>
              <a:buChar char="●"/>
            </a:pPr>
            <a:r>
              <a:rPr b="1" lang="id"/>
              <a:t>Hidden Layer:</a:t>
            </a:r>
            <a:r>
              <a:rPr lang="id"/>
              <a:t> 3 buah (5, 10, dan 20)</a:t>
            </a:r>
            <a:endParaRPr/>
          </a:p>
          <a:p>
            <a:pPr indent="-342900" lvl="0" marL="457200" rtl="0" algn="l">
              <a:spcBef>
                <a:spcPts val="0"/>
              </a:spcBef>
              <a:spcAft>
                <a:spcPts val="0"/>
              </a:spcAft>
              <a:buSzPts val="1800"/>
              <a:buChar char="●"/>
            </a:pPr>
            <a:r>
              <a:rPr b="1" lang="id"/>
              <a:t>Epoch: </a:t>
            </a:r>
            <a:r>
              <a:rPr lang="id"/>
              <a:t>3 buah  (10, 50, dan 100)</a:t>
            </a:r>
            <a:endParaRPr/>
          </a:p>
          <a:p>
            <a:pPr indent="-342900" lvl="0" marL="457200" rtl="0" algn="l">
              <a:spcBef>
                <a:spcPts val="0"/>
              </a:spcBef>
              <a:spcAft>
                <a:spcPts val="0"/>
              </a:spcAft>
              <a:buSzPts val="1800"/>
              <a:buChar char="●"/>
            </a:pPr>
            <a:r>
              <a:rPr b="1" lang="id"/>
              <a:t>Activation Function:</a:t>
            </a:r>
            <a:r>
              <a:rPr lang="id"/>
              <a:t> 2 buah (ReLU dan Tanh)</a:t>
            </a:r>
            <a:endParaRPr/>
          </a:p>
          <a:p>
            <a:pPr indent="0" lvl="0" marL="0" rtl="0" algn="l">
              <a:spcBef>
                <a:spcPts val="1200"/>
              </a:spcBef>
              <a:spcAft>
                <a:spcPts val="1200"/>
              </a:spcAft>
              <a:buNone/>
            </a:pPr>
            <a:r>
              <a:rPr b="1" lang="id"/>
              <a:t>Total pengujian: 36</a:t>
            </a:r>
            <a:endParaRPr b="1"/>
          </a:p>
        </p:txBody>
      </p:sp>
      <p:pic>
        <p:nvPicPr>
          <p:cNvPr id="514" name="Google Shape;514;p84"/>
          <p:cNvPicPr preferRelativeResize="0"/>
          <p:nvPr/>
        </p:nvPicPr>
        <p:blipFill>
          <a:blip r:embed="rId3">
            <a:alphaModFix/>
          </a:blip>
          <a:stretch>
            <a:fillRect/>
          </a:stretch>
        </p:blipFill>
        <p:spPr>
          <a:xfrm>
            <a:off x="3016650" y="2674948"/>
            <a:ext cx="4123100" cy="23079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id"/>
              <a:t>Arsitektur DNN</a:t>
            </a:r>
            <a:endParaRPr/>
          </a:p>
        </p:txBody>
      </p:sp>
      <p:pic>
        <p:nvPicPr>
          <p:cNvPr id="520" name="Google Shape;520;p85"/>
          <p:cNvPicPr preferRelativeResize="0"/>
          <p:nvPr/>
        </p:nvPicPr>
        <p:blipFill>
          <a:blip r:embed="rId3">
            <a:alphaModFix/>
          </a:blip>
          <a:stretch>
            <a:fillRect/>
          </a:stretch>
        </p:blipFill>
        <p:spPr>
          <a:xfrm>
            <a:off x="152400" y="1299625"/>
            <a:ext cx="8839200" cy="338220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6"/>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Pengujian DNN (Library)</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id" sz="3080"/>
              <a:t>Masalah Pengujian Deep Neural Network Saat Menggunakan Scratch</a:t>
            </a:r>
            <a:endParaRPr sz="3080"/>
          </a:p>
        </p:txBody>
      </p:sp>
      <p:sp>
        <p:nvSpPr>
          <p:cNvPr id="531" name="Google Shape;531;p87"/>
          <p:cNvSpPr txBox="1"/>
          <p:nvPr/>
        </p:nvSpPr>
        <p:spPr>
          <a:xfrm>
            <a:off x="311700" y="1147225"/>
            <a:ext cx="85206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Open Sans"/>
              <a:buChar char="-"/>
            </a:pPr>
            <a:r>
              <a:rPr lang="id">
                <a:solidFill>
                  <a:schemeClr val="dk1"/>
                </a:solidFill>
                <a:latin typeface="Open Sans"/>
                <a:ea typeface="Open Sans"/>
                <a:cs typeface="Open Sans"/>
                <a:sym typeface="Open Sans"/>
              </a:rPr>
              <a:t>Jika menggunakan scratch di </a:t>
            </a:r>
            <a:r>
              <a:rPr b="1" lang="id">
                <a:solidFill>
                  <a:schemeClr val="dk1"/>
                </a:solidFill>
                <a:latin typeface="Open Sans"/>
                <a:ea typeface="Open Sans"/>
                <a:cs typeface="Open Sans"/>
                <a:sym typeface="Open Sans"/>
              </a:rPr>
              <a:t>google colab</a:t>
            </a:r>
            <a:r>
              <a:rPr lang="id">
                <a:solidFill>
                  <a:schemeClr val="dk1"/>
                </a:solidFill>
                <a:latin typeface="Open Sans"/>
                <a:ea typeface="Open Sans"/>
                <a:cs typeface="Open Sans"/>
                <a:sym typeface="Open Sans"/>
              </a:rPr>
              <a:t>, </a:t>
            </a:r>
            <a:r>
              <a:rPr b="1" lang="id">
                <a:solidFill>
                  <a:srgbClr val="FF0000"/>
                </a:solidFill>
                <a:latin typeface="Open Sans"/>
                <a:ea typeface="Open Sans"/>
                <a:cs typeface="Open Sans"/>
                <a:sym typeface="Open Sans"/>
              </a:rPr>
              <a:t>waktu training menjadi sangat lambat </a:t>
            </a:r>
            <a:endParaRPr b="1">
              <a:solidFill>
                <a:srgbClr val="FF0000"/>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1"/>
              </a:buClr>
              <a:buSzPts val="1400"/>
              <a:buFont typeface="Open Sans"/>
              <a:buChar char="-"/>
            </a:pPr>
            <a:r>
              <a:rPr lang="id">
                <a:solidFill>
                  <a:schemeClr val="dk1"/>
                </a:solidFill>
                <a:latin typeface="Open Sans"/>
                <a:ea typeface="Open Sans"/>
                <a:cs typeface="Open Sans"/>
                <a:sym typeface="Open Sans"/>
              </a:rPr>
              <a:t>Jika menggunakan scratch di </a:t>
            </a:r>
            <a:r>
              <a:rPr b="1" lang="id">
                <a:solidFill>
                  <a:schemeClr val="dk1"/>
                </a:solidFill>
                <a:latin typeface="Open Sans"/>
                <a:ea typeface="Open Sans"/>
                <a:cs typeface="Open Sans"/>
                <a:sym typeface="Open Sans"/>
              </a:rPr>
              <a:t>jupyter notebook</a:t>
            </a:r>
            <a:r>
              <a:rPr lang="id">
                <a:solidFill>
                  <a:schemeClr val="dk1"/>
                </a:solidFill>
                <a:latin typeface="Open Sans"/>
                <a:ea typeface="Open Sans"/>
                <a:cs typeface="Open Sans"/>
                <a:sym typeface="Open Sans"/>
              </a:rPr>
              <a:t>, </a:t>
            </a:r>
            <a:r>
              <a:rPr b="1" lang="id">
                <a:solidFill>
                  <a:srgbClr val="FF0000"/>
                </a:solidFill>
                <a:latin typeface="Open Sans"/>
                <a:ea typeface="Open Sans"/>
                <a:cs typeface="Open Sans"/>
                <a:sym typeface="Open Sans"/>
              </a:rPr>
              <a:t>waktu training menjadi sangat lambat dan jupyter notebook mengalami crash</a:t>
            </a:r>
            <a:endParaRPr b="1">
              <a:solidFill>
                <a:srgbClr val="FF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8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Code Deep Neural Network (Lib)</a:t>
            </a:r>
            <a:endParaRPr/>
          </a:p>
        </p:txBody>
      </p:sp>
      <p:pic>
        <p:nvPicPr>
          <p:cNvPr id="537" name="Google Shape;537;p88"/>
          <p:cNvPicPr preferRelativeResize="0"/>
          <p:nvPr/>
        </p:nvPicPr>
        <p:blipFill>
          <a:blip r:embed="rId3">
            <a:alphaModFix/>
          </a:blip>
          <a:stretch>
            <a:fillRect/>
          </a:stretch>
        </p:blipFill>
        <p:spPr>
          <a:xfrm>
            <a:off x="311700" y="1225225"/>
            <a:ext cx="6941601" cy="367197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8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Code Deep Neural Network (Lib)</a:t>
            </a:r>
            <a:endParaRPr/>
          </a:p>
        </p:txBody>
      </p:sp>
      <p:pic>
        <p:nvPicPr>
          <p:cNvPr id="543" name="Google Shape;543;p89"/>
          <p:cNvPicPr preferRelativeResize="0"/>
          <p:nvPr/>
        </p:nvPicPr>
        <p:blipFill>
          <a:blip r:embed="rId3">
            <a:alphaModFix/>
          </a:blip>
          <a:stretch>
            <a:fillRect/>
          </a:stretch>
        </p:blipFill>
        <p:spPr>
          <a:xfrm>
            <a:off x="426000" y="1147225"/>
            <a:ext cx="2911800" cy="282275"/>
          </a:xfrm>
          <a:prstGeom prst="rect">
            <a:avLst/>
          </a:prstGeom>
          <a:noFill/>
          <a:ln>
            <a:noFill/>
          </a:ln>
        </p:spPr>
      </p:pic>
      <p:pic>
        <p:nvPicPr>
          <p:cNvPr id="544" name="Google Shape;544;p89"/>
          <p:cNvPicPr preferRelativeResize="0"/>
          <p:nvPr/>
        </p:nvPicPr>
        <p:blipFill>
          <a:blip r:embed="rId4">
            <a:alphaModFix/>
          </a:blip>
          <a:stretch>
            <a:fillRect/>
          </a:stretch>
        </p:blipFill>
        <p:spPr>
          <a:xfrm>
            <a:off x="3915375" y="1147225"/>
            <a:ext cx="2538291" cy="38047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9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Code Deep Neural Network (Lib)</a:t>
            </a:r>
            <a:endParaRPr/>
          </a:p>
        </p:txBody>
      </p:sp>
      <p:pic>
        <p:nvPicPr>
          <p:cNvPr id="550" name="Google Shape;550;p90"/>
          <p:cNvPicPr preferRelativeResize="0"/>
          <p:nvPr/>
        </p:nvPicPr>
        <p:blipFill>
          <a:blip r:embed="rId3">
            <a:alphaModFix/>
          </a:blip>
          <a:stretch>
            <a:fillRect/>
          </a:stretch>
        </p:blipFill>
        <p:spPr>
          <a:xfrm>
            <a:off x="492450" y="1147225"/>
            <a:ext cx="3328725" cy="2190575"/>
          </a:xfrm>
          <a:prstGeom prst="rect">
            <a:avLst/>
          </a:prstGeom>
          <a:noFill/>
          <a:ln>
            <a:noFill/>
          </a:ln>
        </p:spPr>
      </p:pic>
      <p:pic>
        <p:nvPicPr>
          <p:cNvPr id="551" name="Google Shape;551;p90"/>
          <p:cNvPicPr preferRelativeResize="0"/>
          <p:nvPr/>
        </p:nvPicPr>
        <p:blipFill>
          <a:blip r:embed="rId4">
            <a:alphaModFix/>
          </a:blip>
          <a:stretch>
            <a:fillRect/>
          </a:stretch>
        </p:blipFill>
        <p:spPr>
          <a:xfrm>
            <a:off x="4008075" y="1147225"/>
            <a:ext cx="3857651" cy="31151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Hasil Pengujian Deep Neural Network</a:t>
            </a:r>
            <a:endParaRPr/>
          </a:p>
        </p:txBody>
      </p:sp>
      <p:sp>
        <p:nvSpPr>
          <p:cNvPr id="557" name="Google Shape;557;p9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558" name="Google Shape;558;p91"/>
          <p:cNvPicPr preferRelativeResize="0"/>
          <p:nvPr/>
        </p:nvPicPr>
        <p:blipFill>
          <a:blip r:embed="rId3">
            <a:alphaModFix/>
          </a:blip>
          <a:stretch>
            <a:fillRect/>
          </a:stretch>
        </p:blipFill>
        <p:spPr>
          <a:xfrm>
            <a:off x="457850" y="1147225"/>
            <a:ext cx="3724924" cy="1980575"/>
          </a:xfrm>
          <a:prstGeom prst="rect">
            <a:avLst/>
          </a:prstGeom>
          <a:noFill/>
          <a:ln>
            <a:noFill/>
          </a:ln>
        </p:spPr>
      </p:pic>
      <p:pic>
        <p:nvPicPr>
          <p:cNvPr id="559" name="Google Shape;559;p91"/>
          <p:cNvPicPr preferRelativeResize="0"/>
          <p:nvPr/>
        </p:nvPicPr>
        <p:blipFill rotWithShape="1">
          <a:blip r:embed="rId4">
            <a:alphaModFix/>
          </a:blip>
          <a:srcRect b="68071" l="2556" r="1685" t="0"/>
          <a:stretch/>
        </p:blipFill>
        <p:spPr>
          <a:xfrm>
            <a:off x="436825" y="3078150"/>
            <a:ext cx="3766976" cy="1797249"/>
          </a:xfrm>
          <a:prstGeom prst="rect">
            <a:avLst/>
          </a:prstGeom>
          <a:noFill/>
          <a:ln>
            <a:noFill/>
          </a:ln>
        </p:spPr>
      </p:pic>
      <p:pic>
        <p:nvPicPr>
          <p:cNvPr id="560" name="Google Shape;560;p91"/>
          <p:cNvPicPr preferRelativeResize="0"/>
          <p:nvPr/>
        </p:nvPicPr>
        <p:blipFill rotWithShape="1">
          <a:blip r:embed="rId4">
            <a:alphaModFix/>
          </a:blip>
          <a:srcRect b="0" l="2556" r="1685" t="31689"/>
          <a:stretch/>
        </p:blipFill>
        <p:spPr>
          <a:xfrm>
            <a:off x="4531250" y="1147225"/>
            <a:ext cx="3766976" cy="38451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Masalah Hasil </a:t>
            </a:r>
            <a:r>
              <a:rPr lang="id"/>
              <a:t>Pengujian Deep Neural Network</a:t>
            </a:r>
            <a:endParaRPr/>
          </a:p>
        </p:txBody>
      </p:sp>
      <p:sp>
        <p:nvSpPr>
          <p:cNvPr id="566" name="Google Shape;566;p92"/>
          <p:cNvSpPr txBox="1"/>
          <p:nvPr>
            <p:ph idx="1" type="body"/>
          </p:nvPr>
        </p:nvSpPr>
        <p:spPr>
          <a:xfrm>
            <a:off x="311700" y="1225225"/>
            <a:ext cx="8520600" cy="831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id"/>
              <a:t>Hasil akurasi tertinggi:</a:t>
            </a:r>
            <a:r>
              <a:rPr lang="id"/>
              <a:t> 97.89%</a:t>
            </a:r>
            <a:endParaRPr/>
          </a:p>
          <a:p>
            <a:pPr indent="-342900" lvl="0" marL="457200" rtl="0" algn="l">
              <a:spcBef>
                <a:spcPts val="0"/>
              </a:spcBef>
              <a:spcAft>
                <a:spcPts val="0"/>
              </a:spcAft>
              <a:buSzPts val="1800"/>
              <a:buChar char="●"/>
            </a:pPr>
            <a:r>
              <a:rPr b="1" lang="id"/>
              <a:t>Hasil akurasi terendah: </a:t>
            </a:r>
            <a:r>
              <a:rPr lang="id"/>
              <a:t>2.11%</a:t>
            </a:r>
            <a:endParaRPr sz="1800"/>
          </a:p>
        </p:txBody>
      </p:sp>
      <p:sp>
        <p:nvSpPr>
          <p:cNvPr id="567" name="Google Shape;567;p92"/>
          <p:cNvSpPr txBox="1"/>
          <p:nvPr/>
        </p:nvSpPr>
        <p:spPr>
          <a:xfrm>
            <a:off x="311700" y="2134525"/>
            <a:ext cx="8520600" cy="1639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Open Sans"/>
              <a:buChar char="●"/>
            </a:pPr>
            <a:r>
              <a:rPr b="1" lang="id">
                <a:solidFill>
                  <a:schemeClr val="dk1"/>
                </a:solidFill>
                <a:latin typeface="Open Sans"/>
                <a:ea typeface="Open Sans"/>
                <a:cs typeface="Open Sans"/>
                <a:sym typeface="Open Sans"/>
              </a:rPr>
              <a:t>Masalah</a:t>
            </a:r>
            <a:r>
              <a:rPr lang="id">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1"/>
              </a:buClr>
              <a:buSzPts val="1400"/>
              <a:buFont typeface="Open Sans"/>
              <a:buAutoNum type="alphaLcPeriod"/>
            </a:pPr>
            <a:r>
              <a:rPr b="1" lang="id">
                <a:solidFill>
                  <a:srgbClr val="FF0000"/>
                </a:solidFill>
                <a:latin typeface="Open Sans"/>
                <a:ea typeface="Open Sans"/>
                <a:cs typeface="Open Sans"/>
                <a:sym typeface="Open Sans"/>
              </a:rPr>
              <a:t>Tidak adanya perubahan</a:t>
            </a:r>
            <a:r>
              <a:rPr lang="id">
                <a:solidFill>
                  <a:schemeClr val="dk1"/>
                </a:solidFill>
                <a:latin typeface="Open Sans"/>
                <a:ea typeface="Open Sans"/>
                <a:cs typeface="Open Sans"/>
                <a:sym typeface="Open Sans"/>
              </a:rPr>
              <a:t> hasil selain kedua angka di atas, walaupun learning rate, hidden layer, epoch, dan activation function diganti</a:t>
            </a:r>
            <a:endParaRPr>
              <a:solidFill>
                <a:schemeClr val="dk1"/>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1"/>
              </a:buClr>
              <a:buSzPts val="1400"/>
              <a:buFont typeface="Open Sans"/>
              <a:buAutoNum type="alphaLcPeriod"/>
            </a:pPr>
            <a:r>
              <a:rPr b="1" lang="id">
                <a:solidFill>
                  <a:srgbClr val="FF0000"/>
                </a:solidFill>
                <a:latin typeface="Open Sans"/>
                <a:ea typeface="Open Sans"/>
                <a:cs typeface="Open Sans"/>
                <a:sym typeface="Open Sans"/>
              </a:rPr>
              <a:t>Teknik probability tuning tidak dapat digunakan</a:t>
            </a:r>
            <a:r>
              <a:rPr lang="id">
                <a:solidFill>
                  <a:schemeClr val="dk1"/>
                </a:solidFill>
                <a:latin typeface="Open Sans"/>
                <a:ea typeface="Open Sans"/>
                <a:cs typeface="Open Sans"/>
                <a:sym typeface="Open Sans"/>
              </a:rPr>
              <a:t> dalam pengujian ini, karena setiap pengujian terdapat kasus TPR atau FPR yang berisi Nan, sehingga tidak dapat dilakukan perhitungan G-Mean dan ROC</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9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Grafik </a:t>
            </a:r>
            <a:r>
              <a:rPr lang="id"/>
              <a:t>Hasil Pengujian Deep Neural Network</a:t>
            </a:r>
            <a:endParaRPr/>
          </a:p>
        </p:txBody>
      </p:sp>
      <p:sp>
        <p:nvSpPr>
          <p:cNvPr id="573" name="Google Shape;573;p93"/>
          <p:cNvSpPr txBox="1"/>
          <p:nvPr>
            <p:ph idx="1" type="body"/>
          </p:nvPr>
        </p:nvSpPr>
        <p:spPr>
          <a:xfrm>
            <a:off x="6303700" y="1225225"/>
            <a:ext cx="25287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d" sz="1500"/>
              <a:t>Semakin besar epoch, maka rata-rata akurasi semakin kecil</a:t>
            </a:r>
            <a:endParaRPr sz="1500"/>
          </a:p>
        </p:txBody>
      </p:sp>
      <p:pic>
        <p:nvPicPr>
          <p:cNvPr id="574" name="Google Shape;574;p93"/>
          <p:cNvPicPr preferRelativeResize="0"/>
          <p:nvPr/>
        </p:nvPicPr>
        <p:blipFill>
          <a:blip r:embed="rId3">
            <a:alphaModFix/>
          </a:blip>
          <a:stretch>
            <a:fillRect/>
          </a:stretch>
        </p:blipFill>
        <p:spPr>
          <a:xfrm>
            <a:off x="311702" y="1259150"/>
            <a:ext cx="5924300" cy="3736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Tujuan Penelitian</a:t>
            </a:r>
            <a:endParaRPr/>
          </a:p>
        </p:txBody>
      </p:sp>
      <p:sp>
        <p:nvSpPr>
          <p:cNvPr id="145" name="Google Shape;145;p3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id"/>
              <a:t>Mengetahui pengaruh dropout dalam mengatasi overfitting dengan metode DNN.</a:t>
            </a:r>
            <a:endParaRPr/>
          </a:p>
          <a:p>
            <a:pPr indent="-342900" lvl="0" marL="457200" rtl="0" algn="l">
              <a:spcBef>
                <a:spcPts val="0"/>
              </a:spcBef>
              <a:spcAft>
                <a:spcPts val="0"/>
              </a:spcAft>
              <a:buSzPts val="1800"/>
              <a:buAutoNum type="arabicPeriod"/>
            </a:pPr>
            <a:r>
              <a:rPr lang="id"/>
              <a:t>Mengetahui pengaruh cost-sensitive dan probability tuning dalam mengatasi dataset yang bersifat imbalance pada metode DNN.</a:t>
            </a:r>
            <a:endParaRPr/>
          </a:p>
          <a:p>
            <a:pPr indent="-342900" lvl="0" marL="457200" rtl="0" algn="l">
              <a:spcBef>
                <a:spcPts val="0"/>
              </a:spcBef>
              <a:spcAft>
                <a:spcPts val="0"/>
              </a:spcAft>
              <a:buSzPts val="1800"/>
              <a:buAutoNum type="arabicPeriod"/>
            </a:pPr>
            <a:r>
              <a:rPr lang="id"/>
              <a:t>Mengetahui nilai ROC terbaik pada model DNN</a:t>
            </a:r>
            <a:endParaRPr/>
          </a:p>
          <a:p>
            <a:pPr indent="0" lvl="0" marL="0" rtl="0" algn="l">
              <a:spcBef>
                <a:spcPts val="1200"/>
              </a:spcBef>
              <a:spcAft>
                <a:spcPts val="120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Grafik Hasil Pengujian Deep Neural Network</a:t>
            </a:r>
            <a:endParaRPr/>
          </a:p>
        </p:txBody>
      </p:sp>
      <p:sp>
        <p:nvSpPr>
          <p:cNvPr id="580" name="Google Shape;580;p94"/>
          <p:cNvSpPr txBox="1"/>
          <p:nvPr>
            <p:ph idx="1" type="body"/>
          </p:nvPr>
        </p:nvSpPr>
        <p:spPr>
          <a:xfrm>
            <a:off x="6381025" y="1225225"/>
            <a:ext cx="24510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d" sz="1500"/>
              <a:t>L</a:t>
            </a:r>
            <a:r>
              <a:rPr b="1" lang="id" sz="1500"/>
              <a:t>earning rate 0.01: </a:t>
            </a:r>
            <a:r>
              <a:rPr lang="id" sz="1500"/>
              <a:t>semakin besar hidden layer, maka rata-rata akurasi semakin meningkat.</a:t>
            </a:r>
            <a:endParaRPr sz="1500"/>
          </a:p>
          <a:p>
            <a:pPr indent="0" lvl="0" marL="0" rtl="0" algn="l">
              <a:spcBef>
                <a:spcPts val="1200"/>
              </a:spcBef>
              <a:spcAft>
                <a:spcPts val="1200"/>
              </a:spcAft>
              <a:buNone/>
            </a:pPr>
            <a:r>
              <a:rPr b="1" lang="id" sz="1500"/>
              <a:t>Learning rate 0.1:  </a:t>
            </a:r>
            <a:r>
              <a:rPr lang="id" sz="1500"/>
              <a:t>semakin besar hidden layer, akurasinya semakin menurun</a:t>
            </a:r>
            <a:endParaRPr sz="1500"/>
          </a:p>
        </p:txBody>
      </p:sp>
      <p:pic>
        <p:nvPicPr>
          <p:cNvPr id="581" name="Google Shape;581;p94"/>
          <p:cNvPicPr preferRelativeResize="0"/>
          <p:nvPr/>
        </p:nvPicPr>
        <p:blipFill>
          <a:blip r:embed="rId3">
            <a:alphaModFix/>
          </a:blip>
          <a:stretch>
            <a:fillRect/>
          </a:stretch>
        </p:blipFill>
        <p:spPr>
          <a:xfrm>
            <a:off x="420750" y="1259177"/>
            <a:ext cx="5902276" cy="37500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Grafik Hasil Pengujian Deep Neural Network</a:t>
            </a:r>
            <a:endParaRPr/>
          </a:p>
        </p:txBody>
      </p:sp>
      <p:sp>
        <p:nvSpPr>
          <p:cNvPr id="587" name="Google Shape;587;p95"/>
          <p:cNvSpPr txBox="1"/>
          <p:nvPr>
            <p:ph idx="1" type="body"/>
          </p:nvPr>
        </p:nvSpPr>
        <p:spPr>
          <a:xfrm>
            <a:off x="6226350" y="1225225"/>
            <a:ext cx="26058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id" sz="1500"/>
              <a:t>Learning rate 0.01: </a:t>
            </a:r>
            <a:r>
              <a:rPr lang="id" sz="1500"/>
              <a:t>model lebih cocok menggunakan activation function ReLu</a:t>
            </a:r>
            <a:endParaRPr sz="1500"/>
          </a:p>
          <a:p>
            <a:pPr indent="0" lvl="0" marL="0" rtl="0" algn="l">
              <a:spcBef>
                <a:spcPts val="1200"/>
              </a:spcBef>
              <a:spcAft>
                <a:spcPts val="1200"/>
              </a:spcAft>
              <a:buClr>
                <a:schemeClr val="dk1"/>
              </a:buClr>
              <a:buSzPts val="1100"/>
              <a:buFont typeface="Arial"/>
              <a:buNone/>
            </a:pPr>
            <a:r>
              <a:rPr b="1" lang="id" sz="1500"/>
              <a:t>Learning rate 0.1:  </a:t>
            </a:r>
            <a:r>
              <a:rPr lang="id" sz="1500"/>
              <a:t>tanh maupun ReLu tidak memberikan perubahan nilai akurasi.</a:t>
            </a:r>
            <a:endParaRPr sz="1500"/>
          </a:p>
        </p:txBody>
      </p:sp>
      <p:pic>
        <p:nvPicPr>
          <p:cNvPr id="588" name="Google Shape;588;p95"/>
          <p:cNvPicPr preferRelativeResize="0"/>
          <p:nvPr/>
        </p:nvPicPr>
        <p:blipFill>
          <a:blip r:embed="rId3">
            <a:alphaModFix/>
          </a:blip>
          <a:stretch>
            <a:fillRect/>
          </a:stretch>
        </p:blipFill>
        <p:spPr>
          <a:xfrm>
            <a:off x="311700" y="1249652"/>
            <a:ext cx="5798625" cy="37124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6"/>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id"/>
              <a:t>Learning Curve </a:t>
            </a:r>
            <a:r>
              <a:rPr lang="id"/>
              <a:t>Hasil Pengujian Deep Neural Network</a:t>
            </a:r>
            <a:endParaRPr/>
          </a:p>
        </p:txBody>
      </p:sp>
      <p:sp>
        <p:nvSpPr>
          <p:cNvPr id="594" name="Google Shape;594;p96"/>
          <p:cNvSpPr txBox="1"/>
          <p:nvPr>
            <p:ph idx="1" type="body"/>
          </p:nvPr>
        </p:nvSpPr>
        <p:spPr>
          <a:xfrm>
            <a:off x="6545400" y="1225225"/>
            <a:ext cx="2286900" cy="3354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id" sz="1500"/>
              <a:t>learning rate: 0.01</a:t>
            </a:r>
            <a:endParaRPr sz="1500"/>
          </a:p>
          <a:p>
            <a:pPr indent="-323850" lvl="0" marL="457200" rtl="0" algn="l">
              <a:spcBef>
                <a:spcPts val="0"/>
              </a:spcBef>
              <a:spcAft>
                <a:spcPts val="0"/>
              </a:spcAft>
              <a:buSzPts val="1500"/>
              <a:buChar char="●"/>
            </a:pPr>
            <a:r>
              <a:rPr lang="id" sz="1500"/>
              <a:t>hidden layer: 5</a:t>
            </a:r>
            <a:endParaRPr sz="1500"/>
          </a:p>
          <a:p>
            <a:pPr indent="-323850" lvl="0" marL="457200" rtl="0" algn="l">
              <a:spcBef>
                <a:spcPts val="0"/>
              </a:spcBef>
              <a:spcAft>
                <a:spcPts val="0"/>
              </a:spcAft>
              <a:buSzPts val="1500"/>
              <a:buChar char="●"/>
            </a:pPr>
            <a:r>
              <a:rPr lang="id" sz="1500"/>
              <a:t>epoch: 10</a:t>
            </a:r>
            <a:endParaRPr sz="1500"/>
          </a:p>
          <a:p>
            <a:pPr indent="-323850" lvl="0" marL="457200" rtl="0" algn="l">
              <a:spcBef>
                <a:spcPts val="0"/>
              </a:spcBef>
              <a:spcAft>
                <a:spcPts val="0"/>
              </a:spcAft>
              <a:buSzPts val="1500"/>
              <a:buChar char="●"/>
            </a:pPr>
            <a:r>
              <a:rPr lang="id" sz="1500"/>
              <a:t>activation function: tanh</a:t>
            </a:r>
            <a:endParaRPr sz="1500"/>
          </a:p>
        </p:txBody>
      </p:sp>
      <p:pic>
        <p:nvPicPr>
          <p:cNvPr id="595" name="Google Shape;595;p96"/>
          <p:cNvPicPr preferRelativeResize="0"/>
          <p:nvPr/>
        </p:nvPicPr>
        <p:blipFill>
          <a:blip r:embed="rId3">
            <a:alphaModFix/>
          </a:blip>
          <a:stretch>
            <a:fillRect/>
          </a:stretch>
        </p:blipFill>
        <p:spPr>
          <a:xfrm>
            <a:off x="311700" y="1225225"/>
            <a:ext cx="6185675" cy="29901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97"/>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id"/>
              <a:t>Learning Curve Hasil Pengujian Deep Neural Network</a:t>
            </a:r>
            <a:endParaRPr/>
          </a:p>
        </p:txBody>
      </p:sp>
      <p:sp>
        <p:nvSpPr>
          <p:cNvPr id="601" name="Google Shape;601;p97"/>
          <p:cNvSpPr txBox="1"/>
          <p:nvPr>
            <p:ph idx="1" type="body"/>
          </p:nvPr>
        </p:nvSpPr>
        <p:spPr>
          <a:xfrm>
            <a:off x="6680750" y="1225225"/>
            <a:ext cx="2151600" cy="3354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id" sz="1500"/>
              <a:t>learning rate: 0.</a:t>
            </a:r>
            <a:r>
              <a:rPr lang="id" sz="1500"/>
              <a:t>1</a:t>
            </a:r>
            <a:endParaRPr sz="1500"/>
          </a:p>
          <a:p>
            <a:pPr indent="-323850" lvl="0" marL="457200" rtl="0" algn="l">
              <a:spcBef>
                <a:spcPts val="0"/>
              </a:spcBef>
              <a:spcAft>
                <a:spcPts val="0"/>
              </a:spcAft>
              <a:buSzPts val="1500"/>
              <a:buChar char="●"/>
            </a:pPr>
            <a:r>
              <a:rPr lang="id" sz="1500"/>
              <a:t>hidden layer:  5</a:t>
            </a:r>
            <a:endParaRPr sz="1500"/>
          </a:p>
          <a:p>
            <a:pPr indent="-323850" lvl="0" marL="457200" rtl="0" algn="l">
              <a:spcBef>
                <a:spcPts val="0"/>
              </a:spcBef>
              <a:spcAft>
                <a:spcPts val="0"/>
              </a:spcAft>
              <a:buSzPts val="1500"/>
              <a:buChar char="●"/>
            </a:pPr>
            <a:r>
              <a:rPr lang="id" sz="1500"/>
              <a:t>epoch: 10</a:t>
            </a:r>
            <a:endParaRPr sz="1500"/>
          </a:p>
          <a:p>
            <a:pPr indent="-323850" lvl="0" marL="457200" rtl="0" algn="l">
              <a:spcBef>
                <a:spcPts val="0"/>
              </a:spcBef>
              <a:spcAft>
                <a:spcPts val="0"/>
              </a:spcAft>
              <a:buSzPts val="1500"/>
              <a:buChar char="●"/>
            </a:pPr>
            <a:r>
              <a:rPr lang="id" sz="1500"/>
              <a:t>activation function: tanh</a:t>
            </a:r>
            <a:endParaRPr sz="1500"/>
          </a:p>
        </p:txBody>
      </p:sp>
      <p:pic>
        <p:nvPicPr>
          <p:cNvPr id="602" name="Google Shape;602;p97"/>
          <p:cNvPicPr preferRelativeResize="0"/>
          <p:nvPr/>
        </p:nvPicPr>
        <p:blipFill>
          <a:blip r:embed="rId3">
            <a:alphaModFix/>
          </a:blip>
          <a:stretch>
            <a:fillRect/>
          </a:stretch>
        </p:blipFill>
        <p:spPr>
          <a:xfrm>
            <a:off x="152400" y="1299625"/>
            <a:ext cx="6276975" cy="30983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98"/>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id"/>
              <a:t>Learning Curve Hasil Pengujian Deep Neural Network</a:t>
            </a:r>
            <a:endParaRPr/>
          </a:p>
        </p:txBody>
      </p:sp>
      <p:sp>
        <p:nvSpPr>
          <p:cNvPr id="608" name="Google Shape;608;p98"/>
          <p:cNvSpPr txBox="1"/>
          <p:nvPr>
            <p:ph idx="1" type="body"/>
          </p:nvPr>
        </p:nvSpPr>
        <p:spPr>
          <a:xfrm>
            <a:off x="6535725" y="1225225"/>
            <a:ext cx="2296500" cy="3354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id" sz="1500"/>
              <a:t>l</a:t>
            </a:r>
            <a:r>
              <a:rPr lang="id" sz="1500"/>
              <a:t>earning rate: 0.1</a:t>
            </a:r>
            <a:endParaRPr sz="1500"/>
          </a:p>
          <a:p>
            <a:pPr indent="-323850" lvl="0" marL="457200" rtl="0" algn="l">
              <a:spcBef>
                <a:spcPts val="0"/>
              </a:spcBef>
              <a:spcAft>
                <a:spcPts val="0"/>
              </a:spcAft>
              <a:buSzPts val="1500"/>
              <a:buChar char="●"/>
            </a:pPr>
            <a:r>
              <a:rPr lang="id" sz="1500"/>
              <a:t>hidden layer: 20</a:t>
            </a:r>
            <a:endParaRPr sz="1500"/>
          </a:p>
          <a:p>
            <a:pPr indent="-323850" lvl="0" marL="457200" rtl="0" algn="l">
              <a:spcBef>
                <a:spcPts val="0"/>
              </a:spcBef>
              <a:spcAft>
                <a:spcPts val="0"/>
              </a:spcAft>
              <a:buSzPts val="1500"/>
              <a:buChar char="●"/>
            </a:pPr>
            <a:r>
              <a:rPr lang="id" sz="1500"/>
              <a:t>epoch: 100</a:t>
            </a:r>
            <a:endParaRPr sz="1500"/>
          </a:p>
          <a:p>
            <a:pPr indent="-323850" lvl="0" marL="457200" rtl="0" algn="l">
              <a:spcBef>
                <a:spcPts val="0"/>
              </a:spcBef>
              <a:spcAft>
                <a:spcPts val="0"/>
              </a:spcAft>
              <a:buSzPts val="1500"/>
              <a:buChar char="●"/>
            </a:pPr>
            <a:r>
              <a:rPr lang="id" sz="1500"/>
              <a:t>activation function: relu</a:t>
            </a:r>
            <a:endParaRPr sz="1500"/>
          </a:p>
        </p:txBody>
      </p:sp>
      <p:pic>
        <p:nvPicPr>
          <p:cNvPr id="609" name="Google Shape;609;p98"/>
          <p:cNvPicPr preferRelativeResize="0"/>
          <p:nvPr/>
        </p:nvPicPr>
        <p:blipFill>
          <a:blip r:embed="rId3">
            <a:alphaModFix/>
          </a:blip>
          <a:stretch>
            <a:fillRect/>
          </a:stretch>
        </p:blipFill>
        <p:spPr>
          <a:xfrm>
            <a:off x="403775" y="1319227"/>
            <a:ext cx="5999450" cy="29058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99"/>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Pengujian DNN dengan Dropout (Scratch)</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0"/>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id"/>
              <a:t>Code Deep Neural Network dengan Dropout (Scratch)</a:t>
            </a:r>
            <a:endParaRPr/>
          </a:p>
        </p:txBody>
      </p:sp>
      <p:sp>
        <p:nvSpPr>
          <p:cNvPr id="620" name="Google Shape;620;p10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
        <p:nvSpPr>
          <p:cNvPr id="621" name="Google Shape;621;p100"/>
          <p:cNvSpPr txBox="1"/>
          <p:nvPr/>
        </p:nvSpPr>
        <p:spPr>
          <a:xfrm>
            <a:off x="311700" y="939400"/>
            <a:ext cx="81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t>def __init__ dan def forward_prop</a:t>
            </a:r>
            <a:endParaRPr>
              <a:solidFill>
                <a:srgbClr val="000000"/>
              </a:solidFill>
            </a:endParaRPr>
          </a:p>
        </p:txBody>
      </p:sp>
      <p:pic>
        <p:nvPicPr>
          <p:cNvPr id="622" name="Google Shape;622;p100"/>
          <p:cNvPicPr preferRelativeResize="0"/>
          <p:nvPr/>
        </p:nvPicPr>
        <p:blipFill>
          <a:blip r:embed="rId3">
            <a:alphaModFix/>
          </a:blip>
          <a:stretch>
            <a:fillRect/>
          </a:stretch>
        </p:blipFill>
        <p:spPr>
          <a:xfrm>
            <a:off x="394275" y="1339600"/>
            <a:ext cx="4260299" cy="2003329"/>
          </a:xfrm>
          <a:prstGeom prst="rect">
            <a:avLst/>
          </a:prstGeom>
          <a:noFill/>
          <a:ln>
            <a:noFill/>
          </a:ln>
        </p:spPr>
      </p:pic>
      <p:pic>
        <p:nvPicPr>
          <p:cNvPr id="623" name="Google Shape;623;p100"/>
          <p:cNvPicPr preferRelativeResize="0"/>
          <p:nvPr/>
        </p:nvPicPr>
        <p:blipFill>
          <a:blip r:embed="rId4">
            <a:alphaModFix/>
          </a:blip>
          <a:stretch>
            <a:fillRect/>
          </a:stretch>
        </p:blipFill>
        <p:spPr>
          <a:xfrm>
            <a:off x="4809374" y="1339600"/>
            <a:ext cx="4022925" cy="29225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01"/>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id"/>
              <a:t>Code Deep Neural Network dengan Dropout (Scratch)</a:t>
            </a:r>
            <a:endParaRPr/>
          </a:p>
        </p:txBody>
      </p:sp>
      <p:sp>
        <p:nvSpPr>
          <p:cNvPr id="629" name="Google Shape;629;p10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
        <p:nvSpPr>
          <p:cNvPr id="630" name="Google Shape;630;p101"/>
          <p:cNvSpPr txBox="1"/>
          <p:nvPr/>
        </p:nvSpPr>
        <p:spPr>
          <a:xfrm>
            <a:off x="311700" y="939400"/>
            <a:ext cx="81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t>def backward_prop dan def train</a:t>
            </a:r>
            <a:endParaRPr>
              <a:solidFill>
                <a:srgbClr val="000000"/>
              </a:solidFill>
            </a:endParaRPr>
          </a:p>
        </p:txBody>
      </p:sp>
      <p:pic>
        <p:nvPicPr>
          <p:cNvPr id="631" name="Google Shape;631;p101"/>
          <p:cNvPicPr preferRelativeResize="0"/>
          <p:nvPr/>
        </p:nvPicPr>
        <p:blipFill>
          <a:blip r:embed="rId3">
            <a:alphaModFix/>
          </a:blip>
          <a:stretch>
            <a:fillRect/>
          </a:stretch>
        </p:blipFill>
        <p:spPr>
          <a:xfrm>
            <a:off x="437001" y="1339600"/>
            <a:ext cx="4135001" cy="2669415"/>
          </a:xfrm>
          <a:prstGeom prst="rect">
            <a:avLst/>
          </a:prstGeom>
          <a:noFill/>
          <a:ln>
            <a:noFill/>
          </a:ln>
        </p:spPr>
      </p:pic>
      <p:pic>
        <p:nvPicPr>
          <p:cNvPr id="632" name="Google Shape;632;p101"/>
          <p:cNvPicPr preferRelativeResize="0"/>
          <p:nvPr/>
        </p:nvPicPr>
        <p:blipFill>
          <a:blip r:embed="rId4">
            <a:alphaModFix/>
          </a:blip>
          <a:stretch>
            <a:fillRect/>
          </a:stretch>
        </p:blipFill>
        <p:spPr>
          <a:xfrm>
            <a:off x="4697299" y="1339588"/>
            <a:ext cx="4134999" cy="74791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02"/>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id"/>
              <a:t>Code Deep Neural Network dengan Dropout (Scratch)</a:t>
            </a:r>
            <a:endParaRPr/>
          </a:p>
        </p:txBody>
      </p:sp>
      <p:sp>
        <p:nvSpPr>
          <p:cNvPr id="638" name="Google Shape;638;p10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
        <p:nvSpPr>
          <p:cNvPr id="639" name="Google Shape;639;p102"/>
          <p:cNvSpPr txBox="1"/>
          <p:nvPr/>
        </p:nvSpPr>
        <p:spPr>
          <a:xfrm>
            <a:off x="311700" y="939400"/>
            <a:ext cx="81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t>def hitung_akurasi</a:t>
            </a:r>
            <a:endParaRPr>
              <a:solidFill>
                <a:srgbClr val="000000"/>
              </a:solidFill>
            </a:endParaRPr>
          </a:p>
        </p:txBody>
      </p:sp>
      <p:pic>
        <p:nvPicPr>
          <p:cNvPr id="640" name="Google Shape;640;p102"/>
          <p:cNvPicPr preferRelativeResize="0"/>
          <p:nvPr/>
        </p:nvPicPr>
        <p:blipFill rotWithShape="1">
          <a:blip r:embed="rId3">
            <a:alphaModFix/>
          </a:blip>
          <a:srcRect b="40985" l="0" r="0" t="0"/>
          <a:stretch/>
        </p:blipFill>
        <p:spPr>
          <a:xfrm>
            <a:off x="513100" y="1339600"/>
            <a:ext cx="3391300" cy="3035351"/>
          </a:xfrm>
          <a:prstGeom prst="rect">
            <a:avLst/>
          </a:prstGeom>
          <a:noFill/>
          <a:ln>
            <a:noFill/>
          </a:ln>
        </p:spPr>
      </p:pic>
      <p:pic>
        <p:nvPicPr>
          <p:cNvPr id="641" name="Google Shape;641;p102"/>
          <p:cNvPicPr preferRelativeResize="0"/>
          <p:nvPr/>
        </p:nvPicPr>
        <p:blipFill rotWithShape="1">
          <a:blip r:embed="rId4">
            <a:alphaModFix/>
          </a:blip>
          <a:srcRect b="0" l="0" r="0" t="59198"/>
          <a:stretch/>
        </p:blipFill>
        <p:spPr>
          <a:xfrm>
            <a:off x="4180575" y="1339600"/>
            <a:ext cx="3391300" cy="20986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3"/>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id"/>
              <a:t>Code Deep Neural Network dengan Dropout (Scratch)</a:t>
            </a:r>
            <a:endParaRPr/>
          </a:p>
        </p:txBody>
      </p:sp>
      <p:sp>
        <p:nvSpPr>
          <p:cNvPr id="647" name="Google Shape;647;p10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
        <p:nvSpPr>
          <p:cNvPr id="648" name="Google Shape;648;p103"/>
          <p:cNvSpPr txBox="1"/>
          <p:nvPr/>
        </p:nvSpPr>
        <p:spPr>
          <a:xfrm>
            <a:off x="311700" y="939400"/>
            <a:ext cx="81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t>def akurasi_testing</a:t>
            </a:r>
            <a:endParaRPr>
              <a:solidFill>
                <a:srgbClr val="000000"/>
              </a:solidFill>
            </a:endParaRPr>
          </a:p>
        </p:txBody>
      </p:sp>
      <p:pic>
        <p:nvPicPr>
          <p:cNvPr id="649" name="Google Shape;649;p103"/>
          <p:cNvPicPr preferRelativeResize="0"/>
          <p:nvPr/>
        </p:nvPicPr>
        <p:blipFill>
          <a:blip r:embed="rId3">
            <a:alphaModFix/>
          </a:blip>
          <a:stretch>
            <a:fillRect/>
          </a:stretch>
        </p:blipFill>
        <p:spPr>
          <a:xfrm>
            <a:off x="422728" y="1290825"/>
            <a:ext cx="2171050" cy="3574626"/>
          </a:xfrm>
          <a:prstGeom prst="rect">
            <a:avLst/>
          </a:prstGeom>
          <a:noFill/>
          <a:ln>
            <a:noFill/>
          </a:ln>
        </p:spPr>
      </p:pic>
      <p:pic>
        <p:nvPicPr>
          <p:cNvPr id="650" name="Google Shape;650;p103"/>
          <p:cNvPicPr preferRelativeResize="0"/>
          <p:nvPr/>
        </p:nvPicPr>
        <p:blipFill>
          <a:blip r:embed="rId4">
            <a:alphaModFix/>
          </a:blip>
          <a:stretch>
            <a:fillRect/>
          </a:stretch>
        </p:blipFill>
        <p:spPr>
          <a:xfrm>
            <a:off x="2749924" y="1290825"/>
            <a:ext cx="4708721" cy="3574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Batasan Masalah</a:t>
            </a:r>
            <a:endParaRPr/>
          </a:p>
        </p:txBody>
      </p:sp>
      <p:sp>
        <p:nvSpPr>
          <p:cNvPr id="151" name="Google Shape;151;p3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id"/>
              <a:t>Dataset yang digunakan berasal dari Kaggle, dengan judul Cerebral Stroke Prediction-Imbalanced Dataset.</a:t>
            </a:r>
            <a:endParaRPr/>
          </a:p>
          <a:p>
            <a:pPr indent="-342900" lvl="0" marL="457200" rtl="0" algn="l">
              <a:spcBef>
                <a:spcPts val="0"/>
              </a:spcBef>
              <a:spcAft>
                <a:spcPts val="0"/>
              </a:spcAft>
              <a:buSzPts val="1800"/>
              <a:buAutoNum type="arabicPeriod"/>
            </a:pPr>
            <a:r>
              <a:rPr lang="id"/>
              <a:t>Overfitting atau tidaknya suatu model akan dilihat dari learning curve.</a:t>
            </a:r>
            <a:endParaRPr/>
          </a:p>
          <a:p>
            <a:pPr indent="-342900" lvl="0" marL="457200" rtl="0" algn="l">
              <a:spcBef>
                <a:spcPts val="0"/>
              </a:spcBef>
              <a:spcAft>
                <a:spcPts val="0"/>
              </a:spcAft>
              <a:buSzPts val="1800"/>
              <a:buAutoNum type="arabicPeriod"/>
            </a:pPr>
            <a:r>
              <a:rPr lang="id"/>
              <a:t>Model akan dilihat performanya dari nilai Receiver Operating Characteristic (ROC) Curve.</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104"/>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id"/>
              <a:t>Code Deep Neural Network dengan Dropout (Scratch)</a:t>
            </a:r>
            <a:endParaRPr/>
          </a:p>
        </p:txBody>
      </p:sp>
      <p:sp>
        <p:nvSpPr>
          <p:cNvPr id="656" name="Google Shape;656;p10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
        <p:nvSpPr>
          <p:cNvPr id="657" name="Google Shape;657;p104"/>
          <p:cNvSpPr txBox="1"/>
          <p:nvPr/>
        </p:nvSpPr>
        <p:spPr>
          <a:xfrm>
            <a:off x="311700" y="939400"/>
            <a:ext cx="81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t>Activation Function</a:t>
            </a:r>
            <a:endParaRPr>
              <a:solidFill>
                <a:srgbClr val="000000"/>
              </a:solidFill>
            </a:endParaRPr>
          </a:p>
        </p:txBody>
      </p:sp>
      <p:pic>
        <p:nvPicPr>
          <p:cNvPr id="658" name="Google Shape;658;p104"/>
          <p:cNvPicPr preferRelativeResize="0"/>
          <p:nvPr/>
        </p:nvPicPr>
        <p:blipFill rotWithShape="1">
          <a:blip r:embed="rId3">
            <a:alphaModFix/>
          </a:blip>
          <a:srcRect b="37122" l="0" r="0" t="0"/>
          <a:stretch/>
        </p:blipFill>
        <p:spPr>
          <a:xfrm>
            <a:off x="454400" y="1375026"/>
            <a:ext cx="3159950" cy="3268749"/>
          </a:xfrm>
          <a:prstGeom prst="rect">
            <a:avLst/>
          </a:prstGeom>
          <a:noFill/>
          <a:ln>
            <a:noFill/>
          </a:ln>
        </p:spPr>
      </p:pic>
      <p:pic>
        <p:nvPicPr>
          <p:cNvPr id="659" name="Google Shape;659;p104"/>
          <p:cNvPicPr preferRelativeResize="0"/>
          <p:nvPr/>
        </p:nvPicPr>
        <p:blipFill rotWithShape="1">
          <a:blip r:embed="rId3">
            <a:alphaModFix/>
          </a:blip>
          <a:srcRect b="0" l="0" r="0" t="61855"/>
          <a:stretch/>
        </p:blipFill>
        <p:spPr>
          <a:xfrm>
            <a:off x="4072175" y="1375025"/>
            <a:ext cx="2952750" cy="18529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05"/>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id"/>
              <a:t>Code Deep Neural Network dengan Dropout (Scratch)</a:t>
            </a:r>
            <a:endParaRPr/>
          </a:p>
        </p:txBody>
      </p:sp>
      <p:sp>
        <p:nvSpPr>
          <p:cNvPr id="665" name="Google Shape;665;p10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
        <p:nvSpPr>
          <p:cNvPr id="666" name="Google Shape;666;p105"/>
          <p:cNvSpPr txBox="1"/>
          <p:nvPr/>
        </p:nvSpPr>
        <p:spPr>
          <a:xfrm>
            <a:off x="311700" y="939400"/>
            <a:ext cx="81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t>Panggil semua fungsi</a:t>
            </a:r>
            <a:endParaRPr>
              <a:solidFill>
                <a:srgbClr val="000000"/>
              </a:solidFill>
            </a:endParaRPr>
          </a:p>
        </p:txBody>
      </p:sp>
      <p:pic>
        <p:nvPicPr>
          <p:cNvPr id="667" name="Google Shape;667;p105"/>
          <p:cNvPicPr preferRelativeResize="0"/>
          <p:nvPr/>
        </p:nvPicPr>
        <p:blipFill>
          <a:blip r:embed="rId3">
            <a:alphaModFix/>
          </a:blip>
          <a:stretch>
            <a:fillRect/>
          </a:stretch>
        </p:blipFill>
        <p:spPr>
          <a:xfrm>
            <a:off x="397200" y="1291775"/>
            <a:ext cx="4617225" cy="358305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0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Hasil Pengujian Deep Neural Network dan Dropout</a:t>
            </a:r>
            <a:endParaRPr/>
          </a:p>
        </p:txBody>
      </p:sp>
      <p:pic>
        <p:nvPicPr>
          <p:cNvPr id="673" name="Google Shape;673;p106"/>
          <p:cNvPicPr preferRelativeResize="0"/>
          <p:nvPr/>
        </p:nvPicPr>
        <p:blipFill rotWithShape="1">
          <a:blip r:embed="rId3">
            <a:alphaModFix/>
          </a:blip>
          <a:srcRect b="73793" l="0" r="0" t="0"/>
          <a:stretch/>
        </p:blipFill>
        <p:spPr>
          <a:xfrm>
            <a:off x="1553775" y="1147225"/>
            <a:ext cx="5368075" cy="1615241"/>
          </a:xfrm>
          <a:prstGeom prst="rect">
            <a:avLst/>
          </a:prstGeom>
          <a:noFill/>
          <a:ln>
            <a:noFill/>
          </a:ln>
        </p:spPr>
      </p:pic>
      <p:pic>
        <p:nvPicPr>
          <p:cNvPr id="674" name="Google Shape;674;p106"/>
          <p:cNvPicPr preferRelativeResize="0"/>
          <p:nvPr/>
        </p:nvPicPr>
        <p:blipFill rotWithShape="1">
          <a:blip r:embed="rId4">
            <a:alphaModFix/>
          </a:blip>
          <a:srcRect b="0" l="0" r="0" t="69580"/>
          <a:stretch/>
        </p:blipFill>
        <p:spPr>
          <a:xfrm>
            <a:off x="1553775" y="2686266"/>
            <a:ext cx="5368075" cy="187488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07"/>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27653"/>
              <a:buNone/>
            </a:pPr>
            <a:r>
              <a:rPr lang="id" sz="3580"/>
              <a:t>Masalah Hasil Pengujian Deep Neural Network dengan Dropout</a:t>
            </a:r>
            <a:endParaRPr sz="3580"/>
          </a:p>
        </p:txBody>
      </p:sp>
      <p:sp>
        <p:nvSpPr>
          <p:cNvPr id="680" name="Google Shape;680;p107"/>
          <p:cNvSpPr txBox="1"/>
          <p:nvPr>
            <p:ph idx="1" type="body"/>
          </p:nvPr>
        </p:nvSpPr>
        <p:spPr>
          <a:xfrm>
            <a:off x="311700" y="1225225"/>
            <a:ext cx="8520600" cy="831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id"/>
              <a:t>Hasil akurasi tertinggi:</a:t>
            </a:r>
            <a:r>
              <a:rPr lang="id"/>
              <a:t> 97.89% (Overfitting)</a:t>
            </a:r>
            <a:endParaRPr/>
          </a:p>
          <a:p>
            <a:pPr indent="-342900" lvl="0" marL="457200" rtl="0" algn="l">
              <a:spcBef>
                <a:spcPts val="0"/>
              </a:spcBef>
              <a:spcAft>
                <a:spcPts val="0"/>
              </a:spcAft>
              <a:buSzPts val="1800"/>
              <a:buChar char="●"/>
            </a:pPr>
            <a:r>
              <a:rPr b="1" lang="id"/>
              <a:t>Hasil akurasi terendah: </a:t>
            </a:r>
            <a:r>
              <a:rPr lang="id"/>
              <a:t>20.84%</a:t>
            </a:r>
            <a:endParaRPr sz="1800"/>
          </a:p>
        </p:txBody>
      </p:sp>
      <p:sp>
        <p:nvSpPr>
          <p:cNvPr id="681" name="Google Shape;681;p107"/>
          <p:cNvSpPr txBox="1"/>
          <p:nvPr/>
        </p:nvSpPr>
        <p:spPr>
          <a:xfrm>
            <a:off x="311700" y="2134525"/>
            <a:ext cx="8520600" cy="13491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dk1"/>
              </a:buClr>
              <a:buSzPts val="1700"/>
              <a:buFont typeface="Open Sans"/>
              <a:buChar char="●"/>
            </a:pPr>
            <a:r>
              <a:rPr b="1" lang="id" sz="1700">
                <a:solidFill>
                  <a:schemeClr val="dk1"/>
                </a:solidFill>
                <a:latin typeface="Open Sans"/>
                <a:ea typeface="Open Sans"/>
                <a:cs typeface="Open Sans"/>
                <a:sym typeface="Open Sans"/>
              </a:rPr>
              <a:t>Masalah</a:t>
            </a:r>
            <a:r>
              <a:rPr lang="id" sz="1700">
                <a:solidFill>
                  <a:schemeClr val="dk1"/>
                </a:solidFill>
                <a:latin typeface="Open Sans"/>
                <a:ea typeface="Open Sans"/>
                <a:cs typeface="Open Sans"/>
                <a:sym typeface="Open Sans"/>
              </a:rPr>
              <a:t>:</a:t>
            </a:r>
            <a:endParaRPr sz="1700">
              <a:solidFill>
                <a:schemeClr val="dk1"/>
              </a:solidFill>
              <a:latin typeface="Open Sans"/>
              <a:ea typeface="Open Sans"/>
              <a:cs typeface="Open Sans"/>
              <a:sym typeface="Open Sans"/>
            </a:endParaRPr>
          </a:p>
          <a:p>
            <a:pPr indent="-336550" lvl="1" marL="914400" rtl="0" algn="l">
              <a:lnSpc>
                <a:spcPct val="115000"/>
              </a:lnSpc>
              <a:spcBef>
                <a:spcPts val="0"/>
              </a:spcBef>
              <a:spcAft>
                <a:spcPts val="0"/>
              </a:spcAft>
              <a:buClr>
                <a:schemeClr val="dk1"/>
              </a:buClr>
              <a:buSzPts val="1700"/>
              <a:buFont typeface="Open Sans"/>
              <a:buAutoNum type="alphaLcPeriod"/>
            </a:pPr>
            <a:r>
              <a:rPr lang="id" sz="1700">
                <a:solidFill>
                  <a:schemeClr val="dk1"/>
                </a:solidFill>
                <a:latin typeface="Open Sans"/>
                <a:ea typeface="Open Sans"/>
                <a:cs typeface="Open Sans"/>
                <a:sym typeface="Open Sans"/>
              </a:rPr>
              <a:t>Beberapa model </a:t>
            </a:r>
            <a:r>
              <a:rPr b="1" lang="id" sz="1700">
                <a:solidFill>
                  <a:srgbClr val="FF0000"/>
                </a:solidFill>
                <a:latin typeface="Open Sans"/>
                <a:ea typeface="Open Sans"/>
                <a:cs typeface="Open Sans"/>
                <a:sym typeface="Open Sans"/>
              </a:rPr>
              <a:t>masih mengalami overfitting</a:t>
            </a:r>
            <a:endParaRPr b="1" sz="1700">
              <a:solidFill>
                <a:srgbClr val="FF0000"/>
              </a:solidFill>
              <a:latin typeface="Open Sans"/>
              <a:ea typeface="Open Sans"/>
              <a:cs typeface="Open Sans"/>
              <a:sym typeface="Open Sans"/>
            </a:endParaRPr>
          </a:p>
          <a:p>
            <a:pPr indent="-336550" lvl="1" marL="914400" rtl="0" algn="l">
              <a:lnSpc>
                <a:spcPct val="115000"/>
              </a:lnSpc>
              <a:spcBef>
                <a:spcPts val="0"/>
              </a:spcBef>
              <a:spcAft>
                <a:spcPts val="0"/>
              </a:spcAft>
              <a:buClr>
                <a:schemeClr val="dk1"/>
              </a:buClr>
              <a:buSzPts val="1700"/>
              <a:buFont typeface="Open Sans"/>
              <a:buAutoNum type="alphaLcPeriod"/>
            </a:pPr>
            <a:r>
              <a:rPr lang="id" sz="1700">
                <a:solidFill>
                  <a:schemeClr val="dk1"/>
                </a:solidFill>
                <a:latin typeface="Open Sans"/>
                <a:ea typeface="Open Sans"/>
                <a:cs typeface="Open Sans"/>
                <a:sym typeface="Open Sans"/>
              </a:rPr>
              <a:t>Model yang tidak overfitting hanya </a:t>
            </a:r>
            <a:r>
              <a:rPr b="1" lang="id" sz="1700">
                <a:solidFill>
                  <a:srgbClr val="FF0000"/>
                </a:solidFill>
                <a:latin typeface="Open Sans"/>
                <a:ea typeface="Open Sans"/>
                <a:cs typeface="Open Sans"/>
                <a:sym typeface="Open Sans"/>
              </a:rPr>
              <a:t>mendapat akurasi &lt;50%, </a:t>
            </a:r>
            <a:r>
              <a:rPr lang="id" sz="1700">
                <a:solidFill>
                  <a:schemeClr val="dk1"/>
                </a:solidFill>
                <a:latin typeface="Open Sans"/>
                <a:ea typeface="Open Sans"/>
                <a:cs typeface="Open Sans"/>
                <a:sym typeface="Open Sans"/>
              </a:rPr>
              <a:t>yang artinya</a:t>
            </a:r>
            <a:r>
              <a:rPr b="1" lang="id" sz="1700">
                <a:solidFill>
                  <a:srgbClr val="FF0000"/>
                </a:solidFill>
                <a:latin typeface="Open Sans"/>
                <a:ea typeface="Open Sans"/>
                <a:cs typeface="Open Sans"/>
                <a:sym typeface="Open Sans"/>
              </a:rPr>
              <a:t> sama saja dengan menebak</a:t>
            </a:r>
            <a:endParaRPr sz="17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08"/>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id"/>
              <a:t>Grafik Hasil Pengujian Deep Neural Network dan Dropout</a:t>
            </a:r>
            <a:endParaRPr/>
          </a:p>
        </p:txBody>
      </p:sp>
      <p:pic>
        <p:nvPicPr>
          <p:cNvPr id="687" name="Google Shape;687;p108"/>
          <p:cNvPicPr preferRelativeResize="0"/>
          <p:nvPr/>
        </p:nvPicPr>
        <p:blipFill>
          <a:blip r:embed="rId3">
            <a:alphaModFix/>
          </a:blip>
          <a:stretch>
            <a:fillRect/>
          </a:stretch>
        </p:blipFill>
        <p:spPr>
          <a:xfrm>
            <a:off x="311700" y="1080750"/>
            <a:ext cx="6079000" cy="2733883"/>
          </a:xfrm>
          <a:prstGeom prst="rect">
            <a:avLst/>
          </a:prstGeom>
          <a:noFill/>
          <a:ln>
            <a:noFill/>
          </a:ln>
        </p:spPr>
      </p:pic>
      <p:sp>
        <p:nvSpPr>
          <p:cNvPr id="688" name="Google Shape;688;p108"/>
          <p:cNvSpPr txBox="1"/>
          <p:nvPr>
            <p:ph idx="1" type="body"/>
          </p:nvPr>
        </p:nvSpPr>
        <p:spPr>
          <a:xfrm>
            <a:off x="6390700" y="1225225"/>
            <a:ext cx="2441700" cy="3354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id" sz="1500"/>
              <a:t>Semakin besar epoch, semakin kecil akurasinya</a:t>
            </a:r>
            <a:endParaRPr sz="1500"/>
          </a:p>
          <a:p>
            <a:pPr indent="-323850" lvl="0" marL="457200" rtl="0" algn="l">
              <a:spcBef>
                <a:spcPts val="0"/>
              </a:spcBef>
              <a:spcAft>
                <a:spcPts val="0"/>
              </a:spcAft>
              <a:buSzPts val="1500"/>
              <a:buChar char="●"/>
            </a:pPr>
            <a:r>
              <a:rPr lang="id" sz="1500"/>
              <a:t>Semakin besar epoch, semakin besar ROC nya</a:t>
            </a:r>
            <a:endParaRPr sz="15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09"/>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id"/>
              <a:t>Grafik Hasil Pengujian Deep Neural Network dan Dropout</a:t>
            </a:r>
            <a:endParaRPr/>
          </a:p>
        </p:txBody>
      </p:sp>
      <p:sp>
        <p:nvSpPr>
          <p:cNvPr id="694" name="Google Shape;694;p109"/>
          <p:cNvSpPr txBox="1"/>
          <p:nvPr>
            <p:ph idx="1" type="body"/>
          </p:nvPr>
        </p:nvSpPr>
        <p:spPr>
          <a:xfrm>
            <a:off x="6593725" y="1225225"/>
            <a:ext cx="2238600" cy="3354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id" sz="1500"/>
              <a:t>semakin tinggi learning rate, tidak membuat akurasinya menjadi lebih baik, namun ROC berubah menjadi lebih baik.</a:t>
            </a:r>
            <a:endParaRPr sz="1500"/>
          </a:p>
        </p:txBody>
      </p:sp>
      <p:pic>
        <p:nvPicPr>
          <p:cNvPr id="695" name="Google Shape;695;p109"/>
          <p:cNvPicPr preferRelativeResize="0"/>
          <p:nvPr/>
        </p:nvPicPr>
        <p:blipFill>
          <a:blip r:embed="rId3">
            <a:alphaModFix/>
          </a:blip>
          <a:stretch>
            <a:fillRect/>
          </a:stretch>
        </p:blipFill>
        <p:spPr>
          <a:xfrm>
            <a:off x="152400" y="1299625"/>
            <a:ext cx="6441325" cy="281290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0"/>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id"/>
              <a:t>Grafik Hasil Pengujian Deep Neural Network dan Dropout</a:t>
            </a:r>
            <a:endParaRPr/>
          </a:p>
        </p:txBody>
      </p:sp>
      <p:sp>
        <p:nvSpPr>
          <p:cNvPr id="701" name="Google Shape;701;p110"/>
          <p:cNvSpPr txBox="1"/>
          <p:nvPr>
            <p:ph idx="1" type="body"/>
          </p:nvPr>
        </p:nvSpPr>
        <p:spPr>
          <a:xfrm>
            <a:off x="6787100" y="1225225"/>
            <a:ext cx="20451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d" sz="1500"/>
              <a:t>semakin tinggi rate, maka akurasi akan semakin rendah dikarenakan semakin banyak neuron yang dimatikan sehingga model tidak dapat melakukan prediksi dengan baik. </a:t>
            </a:r>
            <a:endParaRPr sz="1500"/>
          </a:p>
        </p:txBody>
      </p:sp>
      <p:pic>
        <p:nvPicPr>
          <p:cNvPr id="702" name="Google Shape;702;p110"/>
          <p:cNvPicPr preferRelativeResize="0"/>
          <p:nvPr/>
        </p:nvPicPr>
        <p:blipFill>
          <a:blip r:embed="rId3">
            <a:alphaModFix/>
          </a:blip>
          <a:stretch>
            <a:fillRect/>
          </a:stretch>
        </p:blipFill>
        <p:spPr>
          <a:xfrm>
            <a:off x="311700" y="1225225"/>
            <a:ext cx="6416800" cy="27774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1"/>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Pengujian Tambahan DNN dengan Information Gain</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1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Diagram Batang </a:t>
            </a:r>
            <a:r>
              <a:rPr lang="id"/>
              <a:t>Information Gain </a:t>
            </a:r>
            <a:endParaRPr/>
          </a:p>
        </p:txBody>
      </p:sp>
      <p:pic>
        <p:nvPicPr>
          <p:cNvPr id="713" name="Google Shape;713;p112"/>
          <p:cNvPicPr preferRelativeResize="0"/>
          <p:nvPr/>
        </p:nvPicPr>
        <p:blipFill>
          <a:blip r:embed="rId3">
            <a:alphaModFix/>
          </a:blip>
          <a:stretch>
            <a:fillRect/>
          </a:stretch>
        </p:blipFill>
        <p:spPr>
          <a:xfrm>
            <a:off x="591811" y="1147225"/>
            <a:ext cx="7726540" cy="36705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13"/>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id"/>
              <a:t>Hasil </a:t>
            </a:r>
            <a:r>
              <a:rPr lang="id"/>
              <a:t>Pengujian Tambahan dengan Information Gain</a:t>
            </a:r>
            <a:endParaRPr/>
          </a:p>
        </p:txBody>
      </p:sp>
      <p:pic>
        <p:nvPicPr>
          <p:cNvPr id="719" name="Google Shape;719;p113"/>
          <p:cNvPicPr preferRelativeResize="0"/>
          <p:nvPr/>
        </p:nvPicPr>
        <p:blipFill rotWithShape="1">
          <a:blip r:embed="rId3">
            <a:alphaModFix/>
          </a:blip>
          <a:srcRect b="75121" l="0" r="0" t="0"/>
          <a:stretch/>
        </p:blipFill>
        <p:spPr>
          <a:xfrm>
            <a:off x="470953" y="1147225"/>
            <a:ext cx="7108950" cy="1547900"/>
          </a:xfrm>
          <a:prstGeom prst="rect">
            <a:avLst/>
          </a:prstGeom>
          <a:noFill/>
          <a:ln>
            <a:noFill/>
          </a:ln>
        </p:spPr>
      </p:pic>
      <p:pic>
        <p:nvPicPr>
          <p:cNvPr id="720" name="Google Shape;720;p113"/>
          <p:cNvPicPr preferRelativeResize="0"/>
          <p:nvPr/>
        </p:nvPicPr>
        <p:blipFill rotWithShape="1">
          <a:blip r:embed="rId3">
            <a:alphaModFix/>
          </a:blip>
          <a:srcRect b="0" l="0" r="0" t="81471"/>
          <a:stretch/>
        </p:blipFill>
        <p:spPr>
          <a:xfrm>
            <a:off x="470953" y="2695125"/>
            <a:ext cx="7108950" cy="11528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Kontribusi Penelitian</a:t>
            </a:r>
            <a:endParaRPr/>
          </a:p>
        </p:txBody>
      </p:sp>
      <p:sp>
        <p:nvSpPr>
          <p:cNvPr id="157" name="Google Shape;157;p3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id"/>
              <a:t>Melakukan pengujian apakah metode DNN cocok untuk prediksi penyakit stroke pada seseorang.</a:t>
            </a:r>
            <a:endParaRPr/>
          </a:p>
          <a:p>
            <a:pPr indent="-342900" lvl="0" marL="457200" rtl="0" algn="l">
              <a:spcBef>
                <a:spcPts val="0"/>
              </a:spcBef>
              <a:spcAft>
                <a:spcPts val="0"/>
              </a:spcAft>
              <a:buSzPts val="1800"/>
              <a:buAutoNum type="arabicPeriod"/>
            </a:pPr>
            <a:r>
              <a:rPr lang="id"/>
              <a:t>Melihat seberapa berpengaruh overfitting pada dataset tabular dengan algoritme DNN terhadap akurasi data uji.</a:t>
            </a:r>
            <a:endParaRPr/>
          </a:p>
          <a:p>
            <a:pPr indent="-342900" lvl="0" marL="457200" rtl="0" algn="l">
              <a:spcBef>
                <a:spcPts val="0"/>
              </a:spcBef>
              <a:spcAft>
                <a:spcPts val="0"/>
              </a:spcAft>
              <a:buSzPts val="1800"/>
              <a:buAutoNum type="arabicPeriod"/>
            </a:pPr>
            <a:r>
              <a:rPr lang="id"/>
              <a:t>Melakukan pengujian apakah dropout dapat benar-benar mengatasi overfitting</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id" sz="3380"/>
              <a:t>Learning curve </a:t>
            </a:r>
            <a:r>
              <a:rPr lang="id" sz="3380"/>
              <a:t>Pengujian Tambahan dengan Information Gain</a:t>
            </a:r>
            <a:endParaRPr sz="3380"/>
          </a:p>
        </p:txBody>
      </p:sp>
      <p:pic>
        <p:nvPicPr>
          <p:cNvPr id="726" name="Google Shape;726;p114"/>
          <p:cNvPicPr preferRelativeResize="0"/>
          <p:nvPr/>
        </p:nvPicPr>
        <p:blipFill rotWithShape="1">
          <a:blip r:embed="rId3">
            <a:alphaModFix/>
          </a:blip>
          <a:srcRect b="52146" l="0" r="0" t="0"/>
          <a:stretch/>
        </p:blipFill>
        <p:spPr>
          <a:xfrm>
            <a:off x="416800" y="1065150"/>
            <a:ext cx="4072411" cy="2686500"/>
          </a:xfrm>
          <a:prstGeom prst="rect">
            <a:avLst/>
          </a:prstGeom>
          <a:noFill/>
          <a:ln>
            <a:noFill/>
          </a:ln>
        </p:spPr>
      </p:pic>
      <p:pic>
        <p:nvPicPr>
          <p:cNvPr id="727" name="Google Shape;727;p114"/>
          <p:cNvPicPr preferRelativeResize="0"/>
          <p:nvPr/>
        </p:nvPicPr>
        <p:blipFill rotWithShape="1">
          <a:blip r:embed="rId3">
            <a:alphaModFix/>
          </a:blip>
          <a:srcRect b="0" l="0" r="0" t="46320"/>
          <a:stretch/>
        </p:blipFill>
        <p:spPr>
          <a:xfrm>
            <a:off x="4572000" y="1065150"/>
            <a:ext cx="3936650" cy="291310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id" sz="3380"/>
              <a:t>Rangkuman Perbandingan Pengujian</a:t>
            </a:r>
            <a:endParaRPr sz="3380"/>
          </a:p>
        </p:txBody>
      </p:sp>
      <p:pic>
        <p:nvPicPr>
          <p:cNvPr id="733" name="Google Shape;733;p115"/>
          <p:cNvPicPr preferRelativeResize="0"/>
          <p:nvPr/>
        </p:nvPicPr>
        <p:blipFill>
          <a:blip r:embed="rId3">
            <a:alphaModFix/>
          </a:blip>
          <a:stretch>
            <a:fillRect/>
          </a:stretch>
        </p:blipFill>
        <p:spPr>
          <a:xfrm>
            <a:off x="311700" y="1147225"/>
            <a:ext cx="6282025" cy="33678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16"/>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Pengujian Tambahan DNN+ Dropout dengan Information Gain</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17"/>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id"/>
              <a:t>Hasil Pengujian Tambahan dengan Information Gain</a:t>
            </a:r>
            <a:endParaRPr/>
          </a:p>
        </p:txBody>
      </p:sp>
      <p:pic>
        <p:nvPicPr>
          <p:cNvPr id="744" name="Google Shape;744;p117"/>
          <p:cNvPicPr preferRelativeResize="0"/>
          <p:nvPr/>
        </p:nvPicPr>
        <p:blipFill>
          <a:blip r:embed="rId3">
            <a:alphaModFix/>
          </a:blip>
          <a:stretch>
            <a:fillRect/>
          </a:stretch>
        </p:blipFill>
        <p:spPr>
          <a:xfrm>
            <a:off x="311700" y="1237700"/>
            <a:ext cx="6794100" cy="23951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id" sz="3380"/>
              <a:t>Rangkuman Perbandingan Pengujian</a:t>
            </a:r>
            <a:endParaRPr sz="3380"/>
          </a:p>
        </p:txBody>
      </p:sp>
      <p:pic>
        <p:nvPicPr>
          <p:cNvPr id="750" name="Google Shape;750;p118"/>
          <p:cNvPicPr preferRelativeResize="0"/>
          <p:nvPr/>
        </p:nvPicPr>
        <p:blipFill>
          <a:blip r:embed="rId3">
            <a:alphaModFix/>
          </a:blip>
          <a:stretch>
            <a:fillRect/>
          </a:stretch>
        </p:blipFill>
        <p:spPr>
          <a:xfrm>
            <a:off x="400100" y="1299625"/>
            <a:ext cx="7269250" cy="24364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19"/>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Pengujian Tambahan dengan Hidden Layer </a:t>
            </a:r>
            <a:r>
              <a:rPr lang="id"/>
              <a:t>Lebih Kecil</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Skenario Pengujian</a:t>
            </a:r>
            <a:endParaRPr/>
          </a:p>
        </p:txBody>
      </p:sp>
      <p:sp>
        <p:nvSpPr>
          <p:cNvPr id="761" name="Google Shape;761;p12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id"/>
              <a:t>Learning rate:</a:t>
            </a:r>
            <a:r>
              <a:rPr lang="id"/>
              <a:t> 2 buah (0.1 dan 0.01)</a:t>
            </a:r>
            <a:endParaRPr/>
          </a:p>
          <a:p>
            <a:pPr indent="-342900" lvl="0" marL="457200" rtl="0" algn="l">
              <a:spcBef>
                <a:spcPts val="0"/>
              </a:spcBef>
              <a:spcAft>
                <a:spcPts val="0"/>
              </a:spcAft>
              <a:buSzPts val="1800"/>
              <a:buChar char="●"/>
            </a:pPr>
            <a:r>
              <a:rPr b="1" lang="id"/>
              <a:t>Hidden Layer:</a:t>
            </a:r>
            <a:r>
              <a:rPr lang="id"/>
              <a:t> 3 buah (2, 3, dan 4)</a:t>
            </a:r>
            <a:endParaRPr/>
          </a:p>
          <a:p>
            <a:pPr indent="-342900" lvl="0" marL="457200" rtl="0" algn="l">
              <a:spcBef>
                <a:spcPts val="0"/>
              </a:spcBef>
              <a:spcAft>
                <a:spcPts val="0"/>
              </a:spcAft>
              <a:buSzPts val="1800"/>
              <a:buChar char="●"/>
            </a:pPr>
            <a:r>
              <a:rPr b="1" lang="id"/>
              <a:t>Epoch: </a:t>
            </a:r>
            <a:r>
              <a:rPr lang="id"/>
              <a:t>3 buah  (10, 50, dan 100)</a:t>
            </a:r>
            <a:endParaRPr/>
          </a:p>
          <a:p>
            <a:pPr indent="-342900" lvl="0" marL="457200" rtl="0" algn="l">
              <a:spcBef>
                <a:spcPts val="0"/>
              </a:spcBef>
              <a:spcAft>
                <a:spcPts val="0"/>
              </a:spcAft>
              <a:buSzPts val="1800"/>
              <a:buChar char="●"/>
            </a:pPr>
            <a:r>
              <a:rPr b="1" lang="id"/>
              <a:t>Activation Function:</a:t>
            </a:r>
            <a:r>
              <a:rPr lang="id"/>
              <a:t> 2 buah (ReLU dan Tanh)</a:t>
            </a:r>
            <a:endParaRPr/>
          </a:p>
          <a:p>
            <a:pPr indent="0" lvl="0" marL="0" rtl="0" algn="l">
              <a:spcBef>
                <a:spcPts val="1200"/>
              </a:spcBef>
              <a:spcAft>
                <a:spcPts val="1200"/>
              </a:spcAft>
              <a:buNone/>
            </a:pPr>
            <a:r>
              <a:rPr b="1" lang="id"/>
              <a:t>Total pengujian: 36</a:t>
            </a:r>
            <a:endParaRPr b="1"/>
          </a:p>
        </p:txBody>
      </p:sp>
      <p:pic>
        <p:nvPicPr>
          <p:cNvPr id="762" name="Google Shape;762;p120"/>
          <p:cNvPicPr preferRelativeResize="0"/>
          <p:nvPr/>
        </p:nvPicPr>
        <p:blipFill>
          <a:blip r:embed="rId3">
            <a:alphaModFix/>
          </a:blip>
          <a:stretch>
            <a:fillRect/>
          </a:stretch>
        </p:blipFill>
        <p:spPr>
          <a:xfrm>
            <a:off x="4547252" y="2571748"/>
            <a:ext cx="3896947" cy="24036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Hasil Pengujian Deep Neural Network</a:t>
            </a:r>
            <a:endParaRPr/>
          </a:p>
        </p:txBody>
      </p:sp>
      <p:pic>
        <p:nvPicPr>
          <p:cNvPr id="768" name="Google Shape;768;p121"/>
          <p:cNvPicPr preferRelativeResize="0"/>
          <p:nvPr/>
        </p:nvPicPr>
        <p:blipFill rotWithShape="1">
          <a:blip r:embed="rId3">
            <a:alphaModFix/>
          </a:blip>
          <a:srcRect b="25093" l="0" r="0" t="0"/>
          <a:stretch/>
        </p:blipFill>
        <p:spPr>
          <a:xfrm>
            <a:off x="214325" y="1147225"/>
            <a:ext cx="3425050" cy="3284950"/>
          </a:xfrm>
          <a:prstGeom prst="rect">
            <a:avLst/>
          </a:prstGeom>
          <a:noFill/>
          <a:ln>
            <a:noFill/>
          </a:ln>
        </p:spPr>
      </p:pic>
      <p:pic>
        <p:nvPicPr>
          <p:cNvPr id="769" name="Google Shape;769;p121"/>
          <p:cNvPicPr preferRelativeResize="0"/>
          <p:nvPr/>
        </p:nvPicPr>
        <p:blipFill rotWithShape="1">
          <a:blip r:embed="rId3">
            <a:alphaModFix/>
          </a:blip>
          <a:srcRect b="0" l="0" r="0" t="74535"/>
          <a:stretch/>
        </p:blipFill>
        <p:spPr>
          <a:xfrm>
            <a:off x="3759275" y="1147225"/>
            <a:ext cx="3531900" cy="1151574"/>
          </a:xfrm>
          <a:prstGeom prst="rect">
            <a:avLst/>
          </a:prstGeom>
          <a:noFill/>
          <a:ln>
            <a:noFill/>
          </a:ln>
        </p:spPr>
      </p:pic>
      <p:pic>
        <p:nvPicPr>
          <p:cNvPr id="770" name="Google Shape;770;p121"/>
          <p:cNvPicPr preferRelativeResize="0"/>
          <p:nvPr/>
        </p:nvPicPr>
        <p:blipFill>
          <a:blip r:embed="rId4">
            <a:alphaModFix/>
          </a:blip>
          <a:stretch>
            <a:fillRect/>
          </a:stretch>
        </p:blipFill>
        <p:spPr>
          <a:xfrm>
            <a:off x="3759275" y="2202400"/>
            <a:ext cx="3599700" cy="26264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Grafik Hasil Pengujian Deep Neural Network</a:t>
            </a:r>
            <a:endParaRPr/>
          </a:p>
        </p:txBody>
      </p:sp>
      <p:pic>
        <p:nvPicPr>
          <p:cNvPr id="776" name="Google Shape;776;p122"/>
          <p:cNvPicPr preferRelativeResize="0"/>
          <p:nvPr/>
        </p:nvPicPr>
        <p:blipFill>
          <a:blip r:embed="rId3">
            <a:alphaModFix/>
          </a:blip>
          <a:stretch>
            <a:fillRect/>
          </a:stretch>
        </p:blipFill>
        <p:spPr>
          <a:xfrm>
            <a:off x="311700" y="1147225"/>
            <a:ext cx="6078999" cy="2393451"/>
          </a:xfrm>
          <a:prstGeom prst="rect">
            <a:avLst/>
          </a:prstGeom>
          <a:noFill/>
          <a:ln>
            <a:noFill/>
          </a:ln>
        </p:spPr>
      </p:pic>
      <p:pic>
        <p:nvPicPr>
          <p:cNvPr id="777" name="Google Shape;777;p122"/>
          <p:cNvPicPr preferRelativeResize="0"/>
          <p:nvPr/>
        </p:nvPicPr>
        <p:blipFill>
          <a:blip r:embed="rId4">
            <a:alphaModFix/>
          </a:blip>
          <a:stretch>
            <a:fillRect/>
          </a:stretch>
        </p:blipFill>
        <p:spPr>
          <a:xfrm>
            <a:off x="1027795" y="3677146"/>
            <a:ext cx="4646812" cy="263027"/>
          </a:xfrm>
          <a:prstGeom prst="rect">
            <a:avLst/>
          </a:prstGeom>
          <a:noFill/>
          <a:ln>
            <a:noFill/>
          </a:ln>
        </p:spPr>
      </p:pic>
      <p:sp>
        <p:nvSpPr>
          <p:cNvPr id="778" name="Google Shape;778;p122"/>
          <p:cNvSpPr txBox="1"/>
          <p:nvPr>
            <p:ph idx="1" type="body"/>
          </p:nvPr>
        </p:nvSpPr>
        <p:spPr>
          <a:xfrm>
            <a:off x="6458375" y="1225225"/>
            <a:ext cx="2373900" cy="3354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id" sz="1500"/>
              <a:t>Semakin besar epoch, maka akurasi semakin menurun</a:t>
            </a:r>
            <a:endParaRPr sz="1500"/>
          </a:p>
          <a:p>
            <a:pPr indent="-323850" lvl="0" marL="457200" rtl="0" algn="l">
              <a:spcBef>
                <a:spcPts val="0"/>
              </a:spcBef>
              <a:spcAft>
                <a:spcPts val="0"/>
              </a:spcAft>
              <a:buSzPts val="1500"/>
              <a:buChar char="●"/>
            </a:pPr>
            <a:r>
              <a:rPr lang="id" sz="1500"/>
              <a:t>Tidak ada pola khusus dari epoch yang menentukan kapan ROC akan tinggi dan rendah</a:t>
            </a:r>
            <a:endParaRPr sz="15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d"/>
              <a:t>Grafik Hasil Pengujian Deep Neural Network</a:t>
            </a:r>
            <a:endParaRPr/>
          </a:p>
        </p:txBody>
      </p:sp>
      <p:pic>
        <p:nvPicPr>
          <p:cNvPr id="784" name="Google Shape;784;p123"/>
          <p:cNvPicPr preferRelativeResize="0"/>
          <p:nvPr/>
        </p:nvPicPr>
        <p:blipFill>
          <a:blip r:embed="rId3">
            <a:alphaModFix/>
          </a:blip>
          <a:stretch>
            <a:fillRect/>
          </a:stretch>
        </p:blipFill>
        <p:spPr>
          <a:xfrm>
            <a:off x="441375" y="1225225"/>
            <a:ext cx="6066875" cy="2555050"/>
          </a:xfrm>
          <a:prstGeom prst="rect">
            <a:avLst/>
          </a:prstGeom>
          <a:noFill/>
          <a:ln>
            <a:noFill/>
          </a:ln>
        </p:spPr>
      </p:pic>
      <p:sp>
        <p:nvSpPr>
          <p:cNvPr id="785" name="Google Shape;785;p123"/>
          <p:cNvSpPr txBox="1"/>
          <p:nvPr>
            <p:ph idx="1" type="body"/>
          </p:nvPr>
        </p:nvSpPr>
        <p:spPr>
          <a:xfrm>
            <a:off x="6439050" y="1225225"/>
            <a:ext cx="2393400" cy="3354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id" sz="1500"/>
              <a:t>S</a:t>
            </a:r>
            <a:r>
              <a:rPr lang="id" sz="1500"/>
              <a:t>emakin tinggi hidden layer, maka rata rata ROC dan akurasi akan semakin rendah</a:t>
            </a:r>
            <a:endParaRPr sz="1500"/>
          </a:p>
          <a:p>
            <a:pPr indent="-323850" lvl="0" marL="457200" rtl="0" algn="l">
              <a:spcBef>
                <a:spcPts val="0"/>
              </a:spcBef>
              <a:spcAft>
                <a:spcPts val="0"/>
              </a:spcAft>
              <a:buSzPts val="1500"/>
              <a:buChar char="●"/>
            </a:pPr>
            <a:r>
              <a:rPr lang="id" sz="1500"/>
              <a:t>Hidden layer 2 cenderung stabil, tidak memiliki grafik overfit dan underfit</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